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0080"/>
    <a:srgbClr val="9900CC"/>
    <a:srgbClr val="B3A2C7"/>
    <a:srgbClr val="D60093"/>
    <a:srgbClr val="FF6600"/>
    <a:srgbClr val="FF538C"/>
    <a:srgbClr val="FF79A6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66EA8-3C62-435C-BA4C-DE26B2C2D51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57A8B-415C-447B-8DE4-CD0EB266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57A8B-415C-447B-8DE4-CD0EB266B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960A-B729-40C4-AE5C-B12CE42E4628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6DB7-0AB7-4981-8717-CD8F0D6FF6F2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4CB-3077-48F2-AD44-CD49DB0616F2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9B-BC8C-4B1E-A77B-EB69603F9D02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004-BC27-4B64-9B1E-145195A9BE09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6A7D-9B40-4BF1-986C-CC04A83CC38B}" type="datetime1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7706-856D-4234-939A-B6CA3EA6B266}" type="datetime1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DC1-F90D-4FC9-8EE0-830C4F6FFAC2}" type="datetime1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A443-C112-4A1D-BE2B-F36823C3853F}" type="datetime1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C45F-3414-4D7A-A6E3-FA51DE90A809}" type="datetime1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E82A-5888-4675-ADB2-F0CB1B4207DD}" type="datetime1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4E3C-EBCD-4182-BD03-BF9AEF031C1E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created by Tami Mangusso www.ariosostudio.com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56EA-0F4D-48F6-9783-7BED4A55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77991"/>
              </p:ext>
            </p:extLst>
          </p:nvPr>
        </p:nvGraphicFramePr>
        <p:xfrm>
          <a:off x="193623" y="99378"/>
          <a:ext cx="8739316" cy="649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462535"/>
                <a:gridCol w="1431733"/>
                <a:gridCol w="1334253"/>
              </a:tblGrid>
              <a:tr h="592535">
                <a:tc gridSpan="8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Steady</a:t>
                      </a:r>
                      <a:r>
                        <a:rPr lang="en-US" sz="900" baseline="0" dirty="0" smtClean="0"/>
                        <a:t> Beat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Beat vs. Rhythm</a:t>
                      </a: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Rhythm icons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Stick notation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Ta and Ti-Ti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Body percussion to a steady beat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</a:t>
                      </a:r>
                      <a:r>
                        <a:rPr lang="en-US" sz="900" baseline="0" dirty="0" smtClean="0"/>
                        <a:t> contour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Singing voice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So</a:t>
                      </a:r>
                      <a:r>
                        <a:rPr lang="en-US" sz="900" baseline="0" dirty="0" smtClean="0"/>
                        <a:t> and </a:t>
                      </a:r>
                      <a:r>
                        <a:rPr lang="en-US" sz="900" baseline="0" dirty="0" err="1" smtClean="0"/>
                        <a:t>Mi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Picture icons for beat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Picture</a:t>
                      </a:r>
                      <a:r>
                        <a:rPr lang="en-US" sz="900" baseline="0" dirty="0" smtClean="0"/>
                        <a:t> icons for rhythm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Ta and Ti-Ti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Up the ladder; </a:t>
                      </a:r>
                      <a:r>
                        <a:rPr lang="en-US" sz="900" dirty="0" err="1" smtClean="0"/>
                        <a:t>GamePlan</a:t>
                      </a:r>
                      <a:r>
                        <a:rPr lang="en-US" sz="900" dirty="0" smtClean="0"/>
                        <a:t> 3</a:t>
                      </a:r>
                      <a:r>
                        <a:rPr lang="en-US" sz="900" baseline="30000" dirty="0" smtClean="0"/>
                        <a:t>rd</a:t>
                      </a:r>
                      <a:r>
                        <a:rPr lang="en-US" sz="900" dirty="0" smtClean="0"/>
                        <a:t>  grade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Apple Tree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Beat is steady; sing while patting on different body parts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Apple Tree; pat a steady beat switch to clapping the words, play game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Apple Tree PowerPoint; </a:t>
                      </a:r>
                      <a:r>
                        <a:rPr lang="en-US" sz="900" baseline="0" dirty="0" smtClean="0"/>
                        <a:t>read text, with beat, with rhythm, contour of song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Up the ladder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Tap steady</a:t>
                      </a:r>
                      <a:r>
                        <a:rPr lang="en-US" sz="900" baseline="0" dirty="0" smtClean="0"/>
                        <a:t> beat on the board; have individuals go up to the board (Apple Tree)</a:t>
                      </a: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9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Flying Man; We’re Orff!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When Sheep Get Up in the Morning; Tom Borden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Lullaby; Ally Bally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Flying Man; Do body percussion</a:t>
                      </a:r>
                      <a:r>
                        <a:rPr lang="en-US" sz="900" baseline="0" dirty="0" smtClean="0"/>
                        <a:t> activity &amp; Movement  (imitation, Exploration)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When I go Walking book (When Sheep get…)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Apple Tree; read rhythm</a:t>
                      </a:r>
                      <a:r>
                        <a:rPr lang="en-US" sz="900" baseline="0" dirty="0" smtClean="0"/>
                        <a:t>, picture icons, stick notation (PowerPoint)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Ta and  </a:t>
                      </a:r>
                      <a:r>
                        <a:rPr lang="en-US" sz="900" baseline="0" dirty="0" err="1" smtClean="0"/>
                        <a:t>TiTi</a:t>
                      </a: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Apple Tree; review contour, read with </a:t>
                      </a: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, read </a:t>
                      </a: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 on staff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Apple Tree</a:t>
                      </a:r>
                      <a:r>
                        <a:rPr lang="en-US" sz="900" baseline="0" dirty="0" smtClean="0"/>
                        <a:t>; tap beat on beat charts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Apple tree; tap rhythm on board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Read Ta and </a:t>
                      </a:r>
                      <a:r>
                        <a:rPr lang="en-US" sz="900" baseline="0" dirty="0" err="1" smtClean="0"/>
                        <a:t>TiTi</a:t>
                      </a:r>
                      <a:r>
                        <a:rPr lang="en-US" sz="900" baseline="0" dirty="0" smtClean="0"/>
                        <a:t> on board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Doggie, Doggie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Flying Man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Queen, Queen Caroline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Rain, Rain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Hoops; body </a:t>
                      </a:r>
                      <a:r>
                        <a:rPr lang="en-US" sz="900" baseline="0" smtClean="0"/>
                        <a:t>percussion conducting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Queen, Queen; pat the beat,  switch to clapping with the words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Hoops; place 4 hoops on the floor,</a:t>
                      </a:r>
                      <a:r>
                        <a:rPr lang="en-US" sz="900" baseline="0" dirty="0" smtClean="0"/>
                        <a:t> each hoop represents a body percussion (snap, clap, pat, stamp.  Have students be conductors</a:t>
                      </a: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Doggie,</a:t>
                      </a:r>
                      <a:r>
                        <a:rPr lang="en-US" sz="900" baseline="0" dirty="0" smtClean="0">
                          <a:latin typeface="+mn-lt"/>
                        </a:rPr>
                        <a:t> Doggie; voice recognition (timbre)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Flying</a:t>
                      </a:r>
                      <a:r>
                        <a:rPr lang="en-US" sz="900" baseline="0" dirty="0" smtClean="0">
                          <a:latin typeface="+mn-lt"/>
                        </a:rPr>
                        <a:t> Man; Speech imitation, use different voices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Queen,</a:t>
                      </a:r>
                      <a:r>
                        <a:rPr lang="en-US" sz="900" baseline="0" dirty="0" smtClean="0"/>
                        <a:t> Queen; </a:t>
                      </a:r>
                      <a:r>
                        <a:rPr lang="en-US" sz="900" dirty="0" smtClean="0"/>
                        <a:t>Use PowerPoint; go over beat and rhythm of the song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Rain, Rain PowerPoint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Apple tree; tap rhythm</a:t>
                      </a:r>
                      <a:r>
                        <a:rPr lang="en-US" sz="900" baseline="0" dirty="0" smtClean="0"/>
                        <a:t> using picture icons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Queen</a:t>
                      </a:r>
                      <a:r>
                        <a:rPr lang="en-US" sz="900" baseline="0" dirty="0" smtClean="0"/>
                        <a:t>, Queen; tap the beat on the board</a:t>
                      </a:r>
                      <a:endParaRPr lang="en-US" sz="900" b="1" baseline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Flying Man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Rain, Rain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Rain, Rain; 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 hand signs</a:t>
                      </a: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Queen, Queen; use</a:t>
                      </a:r>
                      <a:r>
                        <a:rPr lang="en-US" sz="900" baseline="0" dirty="0" smtClean="0"/>
                        <a:t> rhythm charts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05000" y="46038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6600"/>
                </a:solidFill>
                <a:effectLst>
                  <a:glow rad="127000">
                    <a:schemeClr val="bg1">
                      <a:alpha val="74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neakerhead BTN" pitchFamily="34" charset="0"/>
              </a:rPr>
              <a:t>August</a:t>
            </a:r>
            <a:endParaRPr lang="en-US" b="1" cap="none" spc="0" dirty="0">
              <a:ln w="11430"/>
              <a:solidFill>
                <a:srgbClr val="FF6600"/>
              </a:solidFill>
              <a:effectLst>
                <a:glow rad="127000">
                  <a:schemeClr val="bg1">
                    <a:alpha val="74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89" y="695107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2571" y="6492875"/>
            <a:ext cx="43434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66091"/>
              </p:ext>
            </p:extLst>
          </p:nvPr>
        </p:nvGraphicFramePr>
        <p:xfrm>
          <a:off x="228600" y="75161"/>
          <a:ext cx="8632968" cy="6617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Ostinato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Orff</a:t>
                      </a:r>
                      <a:r>
                        <a:rPr lang="en-US" sz="900" baseline="0" dirty="0" smtClean="0"/>
                        <a:t> instruments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mystery song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Recall rhythms 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non-pitched percussion by sight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Orff</a:t>
                      </a:r>
                      <a:r>
                        <a:rPr lang="en-US" sz="900" baseline="0" dirty="0" smtClean="0"/>
                        <a:t> instruments; woods &amp; metal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Form; with letters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Jingle Bells Dance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Ostinato;</a:t>
                      </a:r>
                    </a:p>
                    <a:p>
                      <a:pPr marL="0" indent="0">
                        <a:buFont typeface="Musicelements" pitchFamily="2" charset="0"/>
                        <a:buNone/>
                      </a:pPr>
                      <a:r>
                        <a:rPr lang="en-US" sz="1800" baseline="0" dirty="0" smtClean="0">
                          <a:latin typeface="MusiSync" pitchFamily="2" charset="0"/>
                        </a:rPr>
                        <a:t>h   q  </a:t>
                      </a:r>
                      <a:r>
                        <a:rPr lang="en-US" sz="18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800" baseline="0" dirty="0" smtClean="0">
                          <a:latin typeface="MusiSync" pitchFamily="2" charset="0"/>
                        </a:rPr>
                        <a:t> h q </a:t>
                      </a:r>
                      <a:r>
                        <a:rPr lang="en-US" sz="1800" baseline="0" dirty="0" err="1" smtClean="0">
                          <a:latin typeface="MusiSync" pitchFamily="2" charset="0"/>
                        </a:rPr>
                        <a:t>q</a:t>
                      </a:r>
                      <a:endParaRPr lang="en-US" sz="1800" baseline="0" dirty="0" smtClean="0">
                        <a:latin typeface="MusiSync" pitchFamily="2" charset="0"/>
                      </a:endParaRPr>
                    </a:p>
                    <a:p>
                      <a:pPr marL="0" indent="0">
                        <a:buFont typeface="Musicelements" pitchFamily="2" charset="0"/>
                        <a:buNone/>
                      </a:pPr>
                      <a:r>
                        <a:rPr lang="en-US" sz="900" baseline="0" dirty="0" smtClean="0">
                          <a:latin typeface="+mn-lt"/>
                        </a:rPr>
                        <a:t>Late. Don’t be late.</a:t>
                      </a:r>
                    </a:p>
                    <a:p>
                      <a:pPr marL="0" indent="0">
                        <a:buFont typeface="Musicelements" pitchFamily="2" charset="0"/>
                        <a:buNone/>
                      </a:pPr>
                      <a:r>
                        <a:rPr lang="en-US" sz="900" baseline="0" dirty="0" smtClean="0">
                          <a:latin typeface="+mn-lt"/>
                        </a:rPr>
                        <a:t>On drums</a:t>
                      </a:r>
                    </a:p>
                    <a:p>
                      <a:pPr marL="0" indent="0">
                        <a:buFont typeface="Musicelements" pitchFamily="2" charset="0"/>
                        <a:buNone/>
                      </a:pPr>
                      <a:r>
                        <a:rPr lang="en-US" sz="900" baseline="0" dirty="0" smtClean="0">
                          <a:latin typeface="+mn-lt"/>
                        </a:rPr>
                        <a:t>Poem on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Lumni</a:t>
                      </a:r>
                      <a:r>
                        <a:rPr lang="en-US" sz="900" baseline="0" dirty="0" smtClean="0">
                          <a:latin typeface="+mn-lt"/>
                        </a:rPr>
                        <a:t> sticks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Class identifies a song from stick or staff notation (mystery song)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Instrument Activity;</a:t>
                      </a:r>
                      <a:r>
                        <a:rPr lang="en-US" sz="900" baseline="0" dirty="0" smtClean="0"/>
                        <a:t> p9 </a:t>
                      </a:r>
                      <a:r>
                        <a:rPr lang="en-US" sz="900" baseline="0" dirty="0" err="1" smtClean="0"/>
                        <a:t>GamePlan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Fur Elise; Move It! DVD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Label</a:t>
                      </a:r>
                      <a:r>
                        <a:rPr lang="en-US" sz="900" baseline="0" dirty="0" smtClean="0"/>
                        <a:t> form with letters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Play Ostinato and Poem on Orff Instruments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2,4,6,8; Orff instruments </a:t>
                      </a: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baseline="0" dirty="0" smtClean="0"/>
                        <a:t>Woods= play rhythm</a:t>
                      </a: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baseline="0" dirty="0" smtClean="0"/>
                        <a:t>Metals= play ostinato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Fur Elise; without</a:t>
                      </a:r>
                      <a:r>
                        <a:rPr lang="en-US" sz="900" baseline="0" dirty="0" smtClean="0"/>
                        <a:t> DVD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Rhythm Bingo; whole class, divide</a:t>
                      </a:r>
                      <a:r>
                        <a:rPr lang="en-US" sz="900" baseline="0" dirty="0" smtClean="0"/>
                        <a:t> into two teams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Winter</a:t>
                      </a:r>
                      <a:r>
                        <a:rPr lang="en-US" sz="900" baseline="0" dirty="0" smtClean="0"/>
                        <a:t> Break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December</a:t>
            </a:r>
            <a:endParaRPr lang="en-US" b="1" dirty="0">
              <a:ln w="11430"/>
              <a:solidFill>
                <a:srgbClr val="CC000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6569075"/>
            <a:ext cx="44196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74027"/>
              </p:ext>
            </p:extLst>
          </p:nvPr>
        </p:nvGraphicFramePr>
        <p:xfrm>
          <a:off x="193623" y="152400"/>
          <a:ext cx="8774709" cy="628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391582"/>
                <a:gridCol w="187793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to a steady beat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 to a steady</a:t>
                      </a:r>
                      <a:r>
                        <a:rPr lang="en-US" sz="900" baseline="0" dirty="0" smtClean="0"/>
                        <a:t> beat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4 sounds= 4 sixteenth notes</a:t>
                      </a: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 contour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Prepare new</a:t>
                      </a:r>
                      <a:r>
                        <a:rPr lang="en-US" sz="900" baseline="0" dirty="0" smtClean="0"/>
                        <a:t> note Do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4 sounds= 4 sixteenth notes</a:t>
                      </a: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New note Do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m-s-l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dmsl</a:t>
                      </a:r>
                      <a:endParaRPr lang="en-US" sz="90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rhythms with Ta-a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texting; </a:t>
                      </a:r>
                      <a:r>
                        <a:rPr lang="en-US" sz="900" baseline="0" dirty="0" err="1" smtClean="0"/>
                        <a:t>dmsl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Wallflowers; singing games vol. 4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I Have a Car; Share the Music p20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Wallflowers</a:t>
                      </a:r>
                      <a:r>
                        <a:rPr lang="en-US" sz="900" baseline="0" dirty="0" smtClean="0">
                          <a:latin typeface="+mn-lt"/>
                        </a:rPr>
                        <a:t> PowerPoint; text w/beat, text w/ picture icons, stick/real notation, 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Wallflowers PowerPoint; melodic contour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d-m-s-l</a:t>
                      </a:r>
                      <a:r>
                        <a:rPr lang="en-US" sz="900" baseline="0" dirty="0" smtClean="0"/>
                        <a:t> on flashcards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Read rhythms with Ta-a on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Wallflower;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I Have a Car; Share the Music p20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I Have a Car PowerPoint;</a:t>
                      </a:r>
                      <a:r>
                        <a:rPr lang="en-US" sz="900" baseline="0" dirty="0" smtClean="0">
                          <a:latin typeface="+mn-lt"/>
                        </a:rPr>
                        <a:t> text w/beat, text w/rhythm icons, stick and real notation, melodic contour</a:t>
                      </a:r>
                      <a:endParaRPr lang="en-US" sz="900" dirty="0" smtClean="0">
                        <a:latin typeface="+mn-lt"/>
                      </a:endParaRP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I have a Car PowerPoint;</a:t>
                      </a:r>
                      <a:r>
                        <a:rPr lang="en-US" sz="900" baseline="0" dirty="0" smtClean="0">
                          <a:latin typeface="+mn-lt"/>
                        </a:rPr>
                        <a:t> melodic contour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Wallflowers; </a:t>
                      </a:r>
                      <a:r>
                        <a:rPr lang="en-US" sz="900" dirty="0" err="1" smtClean="0">
                          <a:latin typeface="+mn-lt"/>
                        </a:rPr>
                        <a:t>Solfa</a:t>
                      </a:r>
                      <a:r>
                        <a:rPr lang="en-US" sz="900" dirty="0" smtClean="0">
                          <a:latin typeface="+mn-lt"/>
                        </a:rPr>
                        <a:t>, new note</a:t>
                      </a:r>
                      <a:r>
                        <a:rPr lang="en-US" sz="900" baseline="0" dirty="0" smtClean="0">
                          <a:latin typeface="+mn-lt"/>
                        </a:rPr>
                        <a:t> Do</a:t>
                      </a:r>
                      <a:endParaRPr lang="en-US" sz="900" dirty="0" smtClean="0">
                        <a:latin typeface="+mn-lt"/>
                      </a:endParaRP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d-m-s-l</a:t>
                      </a:r>
                      <a:r>
                        <a:rPr lang="en-US" sz="900" baseline="0" dirty="0" smtClean="0"/>
                        <a:t> on flashcards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Read rhythms with Ta-a on flashcards</a:t>
                      </a: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9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Review songs, chants, singing games;</a:t>
                      </a:r>
                      <a:r>
                        <a:rPr lang="en-US" sz="900" baseline="0" dirty="0" smtClean="0"/>
                        <a:t> attending the CMEA conference) will have a sub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Wallflower</a:t>
                      </a:r>
                      <a:r>
                        <a:rPr lang="en-US" sz="900" baseline="0" dirty="0" smtClean="0"/>
                        <a:t>; game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Dinah; Making Music 2</a:t>
                      </a:r>
                      <a:r>
                        <a:rPr lang="en-US" sz="900" baseline="30000" dirty="0" smtClean="0"/>
                        <a:t>nd</a:t>
                      </a:r>
                      <a:r>
                        <a:rPr lang="en-US" sz="900" baseline="0" dirty="0" smtClean="0"/>
                        <a:t> p120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Dinah PowerPoint;</a:t>
                      </a:r>
                      <a:r>
                        <a:rPr lang="en-US" sz="900" baseline="0" dirty="0" smtClean="0"/>
                        <a:t> text w/beat, text w/picture, discuss 4 sounds on a beat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Dinah PowerPoint; melodic contour,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I have a Car;</a:t>
                      </a:r>
                      <a:r>
                        <a:rPr lang="en-US" sz="900" baseline="0" dirty="0" smtClean="0">
                          <a:latin typeface="+mn-lt"/>
                        </a:rPr>
                        <a:t>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 on staff, m-s-l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d-m-s-l</a:t>
                      </a:r>
                      <a:r>
                        <a:rPr lang="en-US" sz="900" baseline="0" dirty="0" smtClean="0"/>
                        <a:t>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10668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January</a:t>
            </a:r>
            <a:endParaRPr lang="en-US" b="1" dirty="0">
              <a:ln w="11430"/>
              <a:solidFill>
                <a:srgbClr val="0070C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85800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416675"/>
            <a:ext cx="4648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88276"/>
              </p:ext>
            </p:extLst>
          </p:nvPr>
        </p:nvGraphicFramePr>
        <p:xfrm>
          <a:off x="228600" y="75161"/>
          <a:ext cx="8632968" cy="6291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Rhythm</a:t>
                      </a:r>
                      <a:r>
                        <a:rPr lang="en-US" sz="900" baseline="0" dirty="0" smtClean="0"/>
                        <a:t> Canon; watching one thing while doing another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Recalling</a:t>
                      </a:r>
                      <a:r>
                        <a:rPr lang="en-US" sz="900" baseline="0" dirty="0" smtClean="0"/>
                        <a:t> known songs thru </a:t>
                      </a:r>
                      <a:r>
                        <a:rPr lang="en-US" sz="900" baseline="0" dirty="0" err="1" smtClean="0"/>
                        <a:t>solfa</a:t>
                      </a:r>
                      <a:endParaRPr lang="en-US" sz="900" baseline="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Recall rhythms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Knuckles</a:t>
                      </a:r>
                      <a:r>
                        <a:rPr lang="en-US" sz="900" baseline="0" dirty="0" smtClean="0"/>
                        <a:t> and Knees; Jim Gill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Freeze (musicK8 14/2)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Rhythm Canon; teacher starts 4 beats with body percussion, students echo, as the students are echoing the teacher gives the next 4 beat rhythm.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Post Office game; ta-a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Class sings a known song in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from teacher’s hand signs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Fur Elise; without the teacher (they can do this song</a:t>
                      </a:r>
                      <a:r>
                        <a:rPr lang="en-US" sz="900" baseline="0" dirty="0" smtClean="0"/>
                        <a:t> with the sub for week 3)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Rhythm Canon; teacher starts 4 beats with body percussion, students echo, as the students are echoing the teacher gives the next 4 beat rhythm.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Rhythm Bingo; divide into two teams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/>
                        <a:t>Will be gone;</a:t>
                      </a:r>
                      <a:r>
                        <a:rPr lang="en-US" sz="900" baseline="0" dirty="0" smtClean="0"/>
                        <a:t> attending CMEA conference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Ta-a;</a:t>
                      </a:r>
                      <a:r>
                        <a:rPr lang="en-US" sz="900" baseline="0" dirty="0" smtClean="0"/>
                        <a:t> erasing game, rhythm grid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January</a:t>
            </a:r>
            <a:endParaRPr lang="en-US" b="1" dirty="0">
              <a:ln w="11430"/>
              <a:solidFill>
                <a:srgbClr val="0070C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3886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66069"/>
              </p:ext>
            </p:extLst>
          </p:nvPr>
        </p:nvGraphicFramePr>
        <p:xfrm>
          <a:off x="193623" y="121920"/>
          <a:ext cx="8774709" cy="644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391582"/>
                <a:gridCol w="187793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Syllables=Number</a:t>
                      </a:r>
                      <a:r>
                        <a:rPr lang="en-US" sz="900" baseline="0" dirty="0" smtClean="0"/>
                        <a:t> of sounds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Tika-Tika</a:t>
                      </a:r>
                      <a:endParaRPr lang="en-US" sz="900" baseline="0" dirty="0" smtClean="0"/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Body Percussion</a:t>
                      </a: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Reading rhythms with 4 sixteenth notes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Syllable Sounds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New Note Re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</a:t>
                      </a:r>
                      <a:r>
                        <a:rPr lang="en-US" sz="900" baseline="0" dirty="0" smtClean="0"/>
                        <a:t> contour</a:t>
                      </a: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Re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Rhythms</a:t>
                      </a:r>
                      <a:r>
                        <a:rPr lang="en-US" sz="900" baseline="0" dirty="0" smtClean="0"/>
                        <a:t> with 4 sixteenth </a:t>
                      </a:r>
                      <a:r>
                        <a:rPr lang="en-US" sz="900" baseline="0" dirty="0" err="1" smtClean="0"/>
                        <a:t>nots</a:t>
                      </a:r>
                      <a:endParaRPr lang="en-US" sz="90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d-m-s-l texting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Syllable sounds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Dinah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Amarillo Armadillo; Making Music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Jelly in a Dish; making music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/>
                        <a:t>Tideo</a:t>
                      </a:r>
                      <a:r>
                        <a:rPr lang="en-US" sz="900" dirty="0" smtClean="0"/>
                        <a:t>; </a:t>
                      </a:r>
                      <a:r>
                        <a:rPr lang="en-US" sz="900" dirty="0" err="1" smtClean="0"/>
                        <a:t>activiy</a:t>
                      </a:r>
                      <a:r>
                        <a:rPr lang="en-US" sz="900" dirty="0" smtClean="0"/>
                        <a:t> Rob </a:t>
                      </a:r>
                      <a:r>
                        <a:rPr lang="en-US" sz="900" dirty="0" err="1" smtClean="0"/>
                        <a:t>Amchin</a:t>
                      </a:r>
                      <a:r>
                        <a:rPr lang="en-US" sz="900" dirty="0" smtClean="0"/>
                        <a:t> (crew time)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Identify the number of sounds a word makes</a:t>
                      </a:r>
                      <a:r>
                        <a:rPr lang="en-US" sz="900" baseline="0" dirty="0" smtClean="0"/>
                        <a:t> (syllable sound) practice with various words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4 sixteenth notes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Dinah</a:t>
                      </a:r>
                      <a:r>
                        <a:rPr lang="en-US" sz="900" baseline="0" dirty="0" smtClean="0">
                          <a:latin typeface="+mn-lt"/>
                        </a:rPr>
                        <a:t> PowerPoint; review melodic contour,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 hum new note Re, identify new note as Re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Rhythms with 4 sixteenth</a:t>
                      </a:r>
                      <a:r>
                        <a:rPr lang="en-US" sz="900" baseline="0" dirty="0" smtClean="0"/>
                        <a:t> notes on flashcards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D-m-s-l;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5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rhythms of a song on the board (Armadillo/Jelly</a:t>
                      </a:r>
                      <a:r>
                        <a:rPr lang="en-US" sz="900" baseline="0" dirty="0" smtClean="0"/>
                        <a:t> in a Dish)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Rocky Mountain; Making Music p98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err="1" smtClean="0"/>
                        <a:t>Armidillo</a:t>
                      </a:r>
                      <a:r>
                        <a:rPr lang="en-US" sz="900" dirty="0" smtClean="0"/>
                        <a:t>/Jelly in a dish; notate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err="1" smtClean="0"/>
                        <a:t>Tideo</a:t>
                      </a:r>
                      <a:r>
                        <a:rPr lang="en-US" sz="900" dirty="0" smtClean="0"/>
                        <a:t>; body percussion (crew</a:t>
                      </a:r>
                      <a:r>
                        <a:rPr lang="en-US" sz="900" baseline="0" dirty="0" smtClean="0"/>
                        <a:t> time)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err="1" smtClean="0"/>
                        <a:t>Tideo</a:t>
                      </a:r>
                      <a:r>
                        <a:rPr lang="en-US" sz="900" baseline="0" dirty="0" smtClean="0"/>
                        <a:t>; create body percussion, one for each note value (</a:t>
                      </a:r>
                      <a:r>
                        <a:rPr lang="en-US" sz="900" baseline="0" dirty="0" err="1" smtClean="0"/>
                        <a:t>e.g</a:t>
                      </a:r>
                      <a:r>
                        <a:rPr lang="en-US" sz="900" baseline="0" dirty="0" smtClean="0"/>
                        <a:t> ta, </a:t>
                      </a:r>
                      <a:r>
                        <a:rPr lang="en-US" sz="900" baseline="0" dirty="0" err="1" smtClean="0"/>
                        <a:t>TiTi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Tika-Tika</a:t>
                      </a:r>
                      <a:r>
                        <a:rPr lang="en-US" sz="900" baseline="0" dirty="0" smtClean="0"/>
                        <a:t>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Syllable sound activity;</a:t>
                      </a:r>
                      <a:r>
                        <a:rPr lang="en-US" sz="900" baseline="0" dirty="0" smtClean="0"/>
                        <a:t> students are given a word and they have to sit by the correct cone (1 sound, 2 sounds or 4 sounds)</a:t>
                      </a: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Rocky</a:t>
                      </a:r>
                      <a:r>
                        <a:rPr lang="en-US" sz="900" baseline="0" dirty="0" smtClean="0"/>
                        <a:t> Mountain PowerPoint; text w/beat, text w/picture icons, stick/real notation, melodic contour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rhythms of song</a:t>
                      </a:r>
                      <a:r>
                        <a:rPr lang="en-US" sz="900" baseline="0" dirty="0" smtClean="0"/>
                        <a:t> on beat chart w/magic notes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Use</a:t>
                      </a:r>
                      <a:r>
                        <a:rPr lang="en-US" sz="900" baseline="0" dirty="0" smtClean="0"/>
                        <a:t> known songs to notate rhythms; whole group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Rocky </a:t>
                      </a:r>
                      <a:r>
                        <a:rPr lang="en-US" sz="900" dirty="0" err="1" smtClean="0">
                          <a:latin typeface="+mn-lt"/>
                        </a:rPr>
                        <a:t>Mountian</a:t>
                      </a:r>
                      <a:r>
                        <a:rPr lang="en-US" sz="900" dirty="0" smtClean="0">
                          <a:latin typeface="+mn-lt"/>
                        </a:rPr>
                        <a:t>;</a:t>
                      </a:r>
                      <a:r>
                        <a:rPr lang="en-US" sz="900" baseline="0" dirty="0" smtClean="0">
                          <a:latin typeface="+mn-lt"/>
                        </a:rPr>
                        <a:t>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identify Re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Notate rhythms of known song</a:t>
                      </a:r>
                      <a:r>
                        <a:rPr lang="en-US" sz="900" baseline="0" dirty="0" smtClean="0"/>
                        <a:t> as a whole class on Poly dots with beanbags or cups</a:t>
                      </a: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Use</a:t>
                      </a:r>
                      <a:r>
                        <a:rPr lang="en-US" sz="900" baseline="0" dirty="0" smtClean="0"/>
                        <a:t> known songs to notate rhythms; small groups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rhythms of known song; group</a:t>
                      </a:r>
                      <a:r>
                        <a:rPr lang="en-US" sz="900" baseline="0" dirty="0" smtClean="0"/>
                        <a:t> work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762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538C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February</a:t>
            </a:r>
            <a:endParaRPr lang="en-US" b="1" dirty="0">
              <a:ln w="11430"/>
              <a:solidFill>
                <a:srgbClr val="FF538C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8014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471104"/>
            <a:ext cx="4267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93797"/>
              </p:ext>
            </p:extLst>
          </p:nvPr>
        </p:nvGraphicFramePr>
        <p:xfrm>
          <a:off x="228600" y="75161"/>
          <a:ext cx="8632968" cy="6299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Rhythm Canon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Auditory</a:t>
                      </a:r>
                      <a:r>
                        <a:rPr lang="en-US" sz="900" baseline="0" dirty="0" smtClean="0"/>
                        <a:t> Close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Decode</a:t>
                      </a:r>
                      <a:r>
                        <a:rPr lang="en-US" sz="900" baseline="0" dirty="0" smtClean="0"/>
                        <a:t> hand signs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Recall rhythms with 4 sixteenth notes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Question &amp; answer with rhythms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</a:t>
                      </a:r>
                      <a:r>
                        <a:rPr lang="en-US" sz="900" baseline="0" dirty="0" smtClean="0"/>
                        <a:t> instrument by sound (timbre)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Listening</a:t>
                      </a:r>
                      <a:r>
                        <a:rPr lang="en-US" sz="900" baseline="0" dirty="0" smtClean="0"/>
                        <a:t> for 4 sixteenth notes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Single circle mixer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Partners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Double Circle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Baby Shark; The learning Station (</a:t>
                      </a:r>
                      <a:r>
                        <a:rPr lang="en-US" sz="900" baseline="0" dirty="0" err="1" smtClean="0"/>
                        <a:t>youtube</a:t>
                      </a:r>
                      <a:r>
                        <a:rPr lang="en-US" sz="900" baseline="0" dirty="0" smtClean="0"/>
                        <a:t>)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Mail Myself to You; Share the Music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Rhythm Canon; teacher starts 4 beats with body percussion, students echo, as the students are echoing the teacher gives the next 4 beat rhythm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S-m-l-s-m; class sings known songs in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from teacher’s hand signs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Valentine</a:t>
                      </a:r>
                      <a:r>
                        <a:rPr lang="en-US" sz="900" baseline="0" dirty="0" smtClean="0"/>
                        <a:t> Dance (Making Music)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Ta-a; eight beat question</a:t>
                      </a:r>
                      <a:r>
                        <a:rPr lang="en-US" sz="900" baseline="0" dirty="0" smtClean="0"/>
                        <a:t> and answer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Musicelements" pitchFamily="2" charset="0"/>
                        <a:buNone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Dinah;</a:t>
                      </a:r>
                      <a:r>
                        <a:rPr lang="en-US" sz="900" baseline="0" dirty="0" smtClean="0"/>
                        <a:t> guess the non-pitched percussion by sound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Hayden,</a:t>
                      </a:r>
                      <a:r>
                        <a:rPr lang="en-US" sz="900" baseline="0" dirty="0" smtClean="0"/>
                        <a:t> Symphony in G, No. 88 (4 sixteenth notes)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Dinah;</a:t>
                      </a:r>
                      <a:r>
                        <a:rPr lang="en-US" sz="900" baseline="0" dirty="0" smtClean="0"/>
                        <a:t> guess the non-pitched percussion by sound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/>
                        <a:t>Tideo</a:t>
                      </a:r>
                      <a:r>
                        <a:rPr lang="en-US" sz="900" dirty="0" smtClean="0"/>
                        <a:t>; dance, step one person to the right,</a:t>
                      </a:r>
                      <a:r>
                        <a:rPr lang="en-US" sz="900" baseline="0" dirty="0" smtClean="0"/>
                        <a:t>  both hands on </a:t>
                      </a:r>
                      <a:r>
                        <a:rPr lang="en-US" sz="900" baseline="0" dirty="0" err="1" smtClean="0"/>
                        <a:t>Tideo</a:t>
                      </a:r>
                      <a:r>
                        <a:rPr lang="en-US" sz="900" baseline="0" dirty="0" smtClean="0"/>
                        <a:t>, pat on jingle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Ta,</a:t>
                      </a:r>
                      <a:r>
                        <a:rPr lang="en-US" sz="900" baseline="0" dirty="0" smtClean="0"/>
                        <a:t> Ti-Ti, Rest, and Ta-a; rhythm grid 16 beats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/>
                        <a:t>Tideo</a:t>
                      </a:r>
                      <a:r>
                        <a:rPr lang="en-US" sz="900" dirty="0" smtClean="0"/>
                        <a:t>; Auditory Close, teacher points</a:t>
                      </a:r>
                      <a:r>
                        <a:rPr lang="en-US" sz="900" baseline="0" dirty="0" smtClean="0"/>
                        <a:t> to self to sing, then to the class when it’s their turn.  Mix-up times to sing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Dinah;</a:t>
                      </a:r>
                      <a:r>
                        <a:rPr lang="en-US" sz="900" baseline="0" dirty="0" smtClean="0"/>
                        <a:t> guess the non-pitched percussion by sound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err="1" smtClean="0"/>
                        <a:t>Tideo</a:t>
                      </a:r>
                      <a:r>
                        <a:rPr lang="en-US" sz="900" dirty="0" smtClean="0"/>
                        <a:t>; dance, step one person to the right,</a:t>
                      </a:r>
                      <a:r>
                        <a:rPr lang="en-US" sz="900" baseline="0" dirty="0" smtClean="0"/>
                        <a:t>  both hands on </a:t>
                      </a:r>
                      <a:r>
                        <a:rPr lang="en-US" sz="900" baseline="0" dirty="0" err="1" smtClean="0"/>
                        <a:t>Tideo</a:t>
                      </a:r>
                      <a:r>
                        <a:rPr lang="en-US" sz="900" baseline="0" dirty="0" smtClean="0"/>
                        <a:t>, pat on jingle</a:t>
                      </a:r>
                      <a:endParaRPr lang="en-US" sz="9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538C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February</a:t>
            </a:r>
            <a:endParaRPr lang="en-US" b="1" dirty="0">
              <a:ln w="11430"/>
              <a:solidFill>
                <a:srgbClr val="FF538C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4958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00707"/>
              </p:ext>
            </p:extLst>
          </p:nvPr>
        </p:nvGraphicFramePr>
        <p:xfrm>
          <a:off x="193623" y="274320"/>
          <a:ext cx="8774709" cy="628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391582"/>
                <a:gridCol w="187793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Do</a:t>
                      </a: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d-m-s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m-r-d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Different places on the staff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Notate in different places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</a:t>
                      </a:r>
                      <a:r>
                        <a:rPr lang="en-US" sz="900" baseline="0" dirty="0" smtClean="0"/>
                        <a:t> dictation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Sea Shell; Making Music</a:t>
                      </a:r>
                      <a:r>
                        <a:rPr lang="en-US" sz="900" baseline="0" dirty="0" smtClean="0"/>
                        <a:t> p100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Sea Shell</a:t>
                      </a:r>
                      <a:r>
                        <a:rPr lang="en-US" sz="900" baseline="0" dirty="0" smtClean="0">
                          <a:latin typeface="+mn-lt"/>
                        </a:rPr>
                        <a:t> PowerPoint; text w/beat, text with rhythm icons, stick/real, melodic contour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known songs or song fragments in stick or staff notation in many different places on the staff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Frog in the Meadow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/>
                        <a:t>Frog</a:t>
                      </a:r>
                      <a:r>
                        <a:rPr lang="en-US" sz="900" baseline="0" dirty="0" smtClean="0"/>
                        <a:t> in the Meadow PowerPoint; text w/beat, text w/ rhythm icons, stick/real notation, melodic contour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Sea</a:t>
                      </a:r>
                      <a:r>
                        <a:rPr lang="en-US" sz="900" baseline="0" dirty="0" smtClean="0">
                          <a:latin typeface="+mn-lt"/>
                        </a:rPr>
                        <a:t> Shells; melodic contour.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 discuss line and space of d-m-s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0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Write song fragments in different tonal centers; staff boards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Let Us Chase</a:t>
                      </a:r>
                      <a:r>
                        <a:rPr lang="en-US" sz="900" baseline="0" dirty="0" smtClean="0"/>
                        <a:t> the Squirrel; game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Let</a:t>
                      </a:r>
                      <a:r>
                        <a:rPr lang="en-US" sz="900" baseline="0" dirty="0" smtClean="0">
                          <a:latin typeface="+mn-lt"/>
                        </a:rPr>
                        <a:t> Us Chase the Squirrel PowerPoint; text w/beat, text w/rhythm icons, stick/real notation, melodic contour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Frog in Meadow;</a:t>
                      </a:r>
                      <a:r>
                        <a:rPr lang="en-US" sz="900" baseline="0" dirty="0" smtClean="0">
                          <a:latin typeface="+mn-lt"/>
                        </a:rPr>
                        <a:t> melodic contour,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identify m-r-d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Melodic dictation with s-m-d and l-s-m-d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Spring</a:t>
                      </a:r>
                      <a:r>
                        <a:rPr lang="en-US" sz="900" baseline="0" dirty="0" smtClean="0"/>
                        <a:t> Break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March</a:t>
            </a:r>
            <a:endParaRPr lang="en-US" b="1" dirty="0">
              <a:ln w="11430"/>
              <a:solidFill>
                <a:srgbClr val="00B05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8776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4267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48923"/>
              </p:ext>
            </p:extLst>
          </p:nvPr>
        </p:nvGraphicFramePr>
        <p:xfrm>
          <a:off x="228600" y="75161"/>
          <a:ext cx="8632968" cy="6498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 ostinato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Match the song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song</a:t>
                      </a:r>
                      <a:r>
                        <a:rPr lang="en-US" sz="900" baseline="0" dirty="0" smtClean="0"/>
                        <a:t> on neutral pitch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Mystery Song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Decode hand signs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Create movements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Stop</a:t>
                      </a:r>
                      <a:r>
                        <a:rPr lang="en-US" sz="900" baseline="0" dirty="0" smtClean="0"/>
                        <a:t> &amp; Go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Different movements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Mother Gooney Bird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Song match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Shamrock movement activity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Irish folk Music with shamrock movement activity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Melodic ostinato; half the class sings Do-So while the other half sings the song “Sea Shell”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Identify a</a:t>
                      </a:r>
                      <a:r>
                        <a:rPr lang="en-US" sz="900" baseline="0" dirty="0" smtClean="0"/>
                        <a:t> known song from teacher humming on a neutral syllable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Echo with ha</a:t>
                      </a:r>
                      <a:r>
                        <a:rPr lang="en-US" sz="900" baseline="0" dirty="0" smtClean="0"/>
                        <a:t>nd signs and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Identify a known song by reading from the board (mystery</a:t>
                      </a:r>
                      <a:r>
                        <a:rPr lang="en-US" sz="900" baseline="0" dirty="0" smtClean="0"/>
                        <a:t> song)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Spring Break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March</a:t>
            </a:r>
            <a:endParaRPr lang="en-US" b="1" dirty="0">
              <a:ln w="11430"/>
              <a:solidFill>
                <a:srgbClr val="00B05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09850" y="6569075"/>
            <a:ext cx="409575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40140"/>
              </p:ext>
            </p:extLst>
          </p:nvPr>
        </p:nvGraphicFramePr>
        <p:xfrm>
          <a:off x="193623" y="274320"/>
          <a:ext cx="8774709" cy="6254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391582"/>
                <a:gridCol w="187793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Rhythm to a steady beat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drm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sl</a:t>
                      </a:r>
                      <a:r>
                        <a:rPr lang="en-US" sz="900" baseline="0" dirty="0" smtClean="0"/>
                        <a:t>; Do-pentatonic in F</a:t>
                      </a: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Do-Pentatonic in F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drm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sl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m-r-d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s-m-r-d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on staff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mrd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sl</a:t>
                      </a:r>
                      <a:r>
                        <a:rPr lang="en-US" sz="900" baseline="0" dirty="0" smtClean="0"/>
                        <a:t> texting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Stick notation to Staff notation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Let Us Chase the Squirrel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Do </a:t>
                      </a:r>
                      <a:r>
                        <a:rPr lang="en-US" sz="900" dirty="0" err="1" smtClean="0"/>
                        <a:t>Do</a:t>
                      </a:r>
                      <a:r>
                        <a:rPr lang="en-US" sz="900" dirty="0" smtClean="0"/>
                        <a:t> Pity My Case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Let us Chase the Squirrel;</a:t>
                      </a:r>
                      <a:r>
                        <a:rPr lang="en-US" sz="900" baseline="0" dirty="0" smtClean="0"/>
                        <a:t> melodic contour,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,  d-r-m-s</a:t>
                      </a: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m-r-d</a:t>
                      </a:r>
                      <a:r>
                        <a:rPr lang="en-US" sz="900" baseline="0" dirty="0" smtClean="0"/>
                        <a:t>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There’s a Penny;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Great Big House; Making Music p204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Great</a:t>
                      </a:r>
                      <a:r>
                        <a:rPr lang="en-US" sz="900" baseline="0" dirty="0" smtClean="0"/>
                        <a:t> Big House PowerPoint; text w/beat, text w/rhythm icons, stick/real notation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Great Big House PowerPoint; melodic contour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s-m-r-d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Write</a:t>
                      </a:r>
                      <a:r>
                        <a:rPr lang="en-US" sz="900" baseline="0" dirty="0" smtClean="0"/>
                        <a:t> song fragments in different tonal centers; </a:t>
                      </a:r>
                      <a:r>
                        <a:rPr lang="en-US" sz="900" baseline="0" dirty="0" err="1" smtClean="0"/>
                        <a:t>staffboards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Great</a:t>
                      </a:r>
                      <a:r>
                        <a:rPr lang="en-US" sz="900" baseline="0" dirty="0" smtClean="0"/>
                        <a:t> Big House; dance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All Around the Buttercup; Making Music p170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All Around the Buttercup</a:t>
                      </a:r>
                      <a:r>
                        <a:rPr lang="en-US" sz="900" baseline="0" dirty="0" smtClean="0">
                          <a:latin typeface="+mn-lt"/>
                        </a:rPr>
                        <a:t> PowerPoint; text w/beat, text w/rhythm icons, stick/real notation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All Around</a:t>
                      </a:r>
                      <a:r>
                        <a:rPr lang="en-US" sz="900" baseline="0" dirty="0" smtClean="0">
                          <a:latin typeface="+mn-lt"/>
                        </a:rPr>
                        <a:t> the Buttercup PowerPoint; melodic contour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Great</a:t>
                      </a:r>
                      <a:r>
                        <a:rPr lang="en-US" sz="900" baseline="0" dirty="0" smtClean="0">
                          <a:latin typeface="+mn-lt"/>
                        </a:rPr>
                        <a:t> Big House: melodic contour,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d-r-m-s-l, F pentatonic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/>
                        <a:t>drm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sl</a:t>
                      </a:r>
                      <a:r>
                        <a:rPr lang="en-US" sz="900" dirty="0" smtClean="0"/>
                        <a:t>;</a:t>
                      </a:r>
                      <a:r>
                        <a:rPr lang="en-US" sz="900" baseline="0" dirty="0" smtClean="0"/>
                        <a:t>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Transcribe from stick notation to staff notation; board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All Around the Buttercup; game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All Around the Buttercup; melodic contour, </a:t>
                      </a: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, m-r-d</a:t>
                      </a: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538C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April</a:t>
            </a:r>
            <a:endParaRPr lang="en-US" b="1" dirty="0">
              <a:ln w="11430"/>
              <a:solidFill>
                <a:srgbClr val="FF538C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8014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51816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44701"/>
              </p:ext>
            </p:extLst>
          </p:nvPr>
        </p:nvGraphicFramePr>
        <p:xfrm>
          <a:off x="228600" y="75161"/>
          <a:ext cx="8632968" cy="6515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solo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Decode song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Recall rhythm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Create text</a:t>
                      </a:r>
                      <a:r>
                        <a:rPr lang="en-US" sz="900" baseline="0" dirty="0" smtClean="0"/>
                        <a:t> to song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Create steady beat movements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Peter and the Wolf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Orchestra Instruments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Identify the beat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rgbClr val="FF5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Fred the Moose; The Learning Station, </a:t>
                      </a:r>
                      <a:r>
                        <a:rPr lang="en-US" sz="900" baseline="0" dirty="0" err="1" smtClean="0"/>
                        <a:t>youtube</a:t>
                      </a:r>
                      <a:endParaRPr lang="en-US" sz="900" baseline="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A Sailor Went to Sea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Peter and the Wolf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Do Do Pity My Case; beat buddies,</a:t>
                      </a:r>
                      <a:r>
                        <a:rPr lang="en-US" sz="900" baseline="0" dirty="0" smtClean="0"/>
                        <a:t> teacher led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Create text</a:t>
                      </a:r>
                      <a:r>
                        <a:rPr lang="en-US" sz="900" baseline="0" dirty="0" smtClean="0"/>
                        <a:t> to the song; Do </a:t>
                      </a:r>
                      <a:r>
                        <a:rPr lang="en-US" sz="900" baseline="0" dirty="0" err="1" smtClean="0"/>
                        <a:t>Do</a:t>
                      </a:r>
                      <a:r>
                        <a:rPr lang="en-US" sz="900" baseline="0" dirty="0" smtClean="0"/>
                        <a:t> Pity My Case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There’s a Penny; solo sing (d-m-s)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Mystery</a:t>
                      </a:r>
                      <a:r>
                        <a:rPr lang="en-US" sz="900" baseline="0" dirty="0" smtClean="0"/>
                        <a:t> song; Re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Peter and the Wolf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Do </a:t>
                      </a:r>
                      <a:r>
                        <a:rPr lang="en-US" sz="900" dirty="0" err="1" smtClean="0"/>
                        <a:t>Do</a:t>
                      </a:r>
                      <a:r>
                        <a:rPr lang="en-US" sz="900" dirty="0" smtClean="0"/>
                        <a:t> Pity My Case;</a:t>
                      </a:r>
                      <a:r>
                        <a:rPr lang="en-US" sz="900" baseline="0" dirty="0" smtClean="0"/>
                        <a:t> student led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Student</a:t>
                      </a:r>
                      <a:r>
                        <a:rPr lang="en-US" sz="900" baseline="0" dirty="0" smtClean="0"/>
                        <a:t> leads group in keeping a steady beat on different body parts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Rhythm Bingo; all known</a:t>
                      </a:r>
                      <a:r>
                        <a:rPr lang="en-US" sz="900" baseline="0" dirty="0" smtClean="0"/>
                        <a:t> notes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Peter and the Wolf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 have Who has; sixteenth</a:t>
                      </a:r>
                      <a:r>
                        <a:rPr lang="en-US" sz="900" baseline="0" dirty="0" smtClean="0"/>
                        <a:t> notes set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538C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April</a:t>
            </a:r>
            <a:endParaRPr lang="en-US" b="1" dirty="0">
              <a:ln w="11430"/>
              <a:solidFill>
                <a:srgbClr val="FF538C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553200"/>
            <a:ext cx="51054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82784"/>
              </p:ext>
            </p:extLst>
          </p:nvPr>
        </p:nvGraphicFramePr>
        <p:xfrm>
          <a:off x="193623" y="274320"/>
          <a:ext cx="8774709" cy="6234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391582"/>
                <a:gridCol w="187793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Pick-up note; single Ti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 contour</a:t>
                      </a: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High Do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drm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sl</a:t>
                      </a:r>
                      <a:endParaRPr lang="en-US" sz="90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Rhythm dictation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texting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The Farmer’s Dairy Key; Making Music p182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Farmer’s Dairy Key PowerPoint; text w/beat, text w/rhythm icons, stick/real notation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Farmer’s Dairy</a:t>
                      </a:r>
                      <a:r>
                        <a:rPr lang="en-US" sz="900" baseline="0" dirty="0" smtClean="0">
                          <a:latin typeface="+mn-lt"/>
                        </a:rPr>
                        <a:t> Key PowerPoint; melodic contour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d-r-m-s-l</a:t>
                      </a:r>
                      <a:r>
                        <a:rPr lang="en-US" sz="900" baseline="0" dirty="0" smtClean="0"/>
                        <a:t> on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Rhythm</a:t>
                      </a:r>
                      <a:r>
                        <a:rPr lang="en-US" sz="900" baseline="0" dirty="0" smtClean="0"/>
                        <a:t> dictation with rhythm </a:t>
                      </a:r>
                      <a:r>
                        <a:rPr lang="en-US" sz="900" baseline="0" dirty="0" err="1" smtClean="0"/>
                        <a:t>maniputalives</a:t>
                      </a:r>
                      <a:r>
                        <a:rPr lang="en-US" sz="900" baseline="0" dirty="0" smtClean="0"/>
                        <a:t>; beat strips and note squares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Farmer’s Dairy Key;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Review all songs, chants, and games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Farmer’s Dairy Key; melodic contour, </a:t>
                      </a:r>
                      <a:r>
                        <a:rPr lang="en-US" sz="900" dirty="0" err="1" smtClean="0">
                          <a:latin typeface="+mn-lt"/>
                        </a:rPr>
                        <a:t>solfa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 texting; d-r-m-s-l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Review all songs,</a:t>
                      </a:r>
                      <a:r>
                        <a:rPr lang="en-US" sz="900" baseline="0" dirty="0" smtClean="0"/>
                        <a:t> chants, games</a:t>
                      </a:r>
                      <a:r>
                        <a:rPr lang="en-US" sz="1000" baseline="0" dirty="0" smtClean="0"/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Last week of School</a:t>
                      </a:r>
                      <a:endParaRPr lang="en-US" sz="10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D60093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May</a:t>
            </a:r>
            <a:endParaRPr lang="en-US" b="1" dirty="0">
              <a:ln w="11430"/>
              <a:solidFill>
                <a:srgbClr val="D60093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8014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47244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3317"/>
              </p:ext>
            </p:extLst>
          </p:nvPr>
        </p:nvGraphicFramePr>
        <p:xfrm>
          <a:off x="228600" y="152401"/>
          <a:ext cx="8610602" cy="6331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427297"/>
                <a:gridCol w="1324364"/>
                <a:gridCol w="1324364"/>
              </a:tblGrid>
              <a:tr h="542637">
                <a:tc gridSpan="8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00362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Echo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Two groups; Beat</a:t>
                      </a:r>
                      <a:r>
                        <a:rPr lang="en-US" sz="900" baseline="0" dirty="0" smtClean="0"/>
                        <a:t> and Rhythm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Identify the beat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Recall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pictures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Recall rhythm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Follow conductor</a:t>
                      </a:r>
                      <a:r>
                        <a:rPr lang="en-US" sz="900" baseline="0" dirty="0" smtClean="0"/>
                        <a:t> cues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Body percussion 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Play rhythm</a:t>
                      </a:r>
                      <a:r>
                        <a:rPr lang="en-US" sz="900" baseline="0" dirty="0" smtClean="0"/>
                        <a:t> on Non-Pitched percussion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Develop</a:t>
                      </a:r>
                      <a:r>
                        <a:rPr lang="en-US" sz="900" baseline="0" dirty="0" smtClean="0"/>
                        <a:t> Listening skills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“Do as I Do”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Form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Stop &amp; Go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9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40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11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  <a:tabLst/>
                      </a:pPr>
                      <a:r>
                        <a:rPr lang="en-US" sz="900" dirty="0" smtClean="0"/>
                        <a:t>Good morning; Denise Gagne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Bear Hunt; Janet </a:t>
                      </a:r>
                      <a:r>
                        <a:rPr lang="en-US" sz="900" baseline="0" dirty="0" err="1" smtClean="0"/>
                        <a:t>Sclaroff</a:t>
                      </a: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Different Beat; Making Music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Root Beer Rag by Billy Joel; Follow Me, teacher leads (beat buddies)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Queen, Queen; teacher pats beat while students clap rhythm , then switch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Quaver Websit</a:t>
                      </a:r>
                      <a:r>
                        <a:rPr lang="en-US" sz="900" baseline="0" dirty="0" smtClean="0"/>
                        <a:t>e IWB; Trampoline, Steady Beat.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Watch</a:t>
                      </a:r>
                      <a:r>
                        <a:rPr lang="en-US" sz="900" baseline="0" dirty="0" smtClean="0"/>
                        <a:t> first 5mins of Quaver; Steady beat DVD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Ancient Airs</a:t>
                      </a:r>
                      <a:r>
                        <a:rPr lang="en-US" sz="900" baseline="0" dirty="0" smtClean="0"/>
                        <a:t> and Dance; Move It! DVD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Hoops; put on some</a:t>
                      </a:r>
                      <a:r>
                        <a:rPr lang="en-US" sz="900" baseline="0" dirty="0" smtClean="0"/>
                        <a:t> instrumental music, students conduct body percussion to a steady beat</a:t>
                      </a: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Ancient Airs; discuss movements as same or different (prepare form AB)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1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Queen</a:t>
                      </a:r>
                      <a:r>
                        <a:rPr lang="en-US" sz="900" baseline="0" dirty="0" smtClean="0"/>
                        <a:t>, Queen; divide into two groups, one group pats the beat while the other claps the rhythm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Flying Man; work on classroom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Instrument activity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Ancient Airs;</a:t>
                      </a:r>
                      <a:r>
                        <a:rPr lang="en-US" sz="900" baseline="0" dirty="0" smtClean="0"/>
                        <a:t> without video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6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Apple Tree memory PowerPoint (Amy Abbott)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Ancient Airs; label form A=apples, B= Bananas</a:t>
                      </a: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39978" y="76199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6600"/>
                </a:solidFill>
                <a:effectLst>
                  <a:glow rad="127000">
                    <a:schemeClr val="bg1">
                      <a:alpha val="74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neakerhead BTN" pitchFamily="34" charset="0"/>
              </a:rPr>
              <a:t>August</a:t>
            </a:r>
            <a:endParaRPr lang="en-US" b="1" cap="none" spc="0" dirty="0">
              <a:ln w="11430"/>
              <a:solidFill>
                <a:srgbClr val="FF6600"/>
              </a:solidFill>
              <a:effectLst>
                <a:glow rad="127000">
                  <a:schemeClr val="bg1">
                    <a:alpha val="74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35910"/>
            <a:ext cx="120033" cy="15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6" y="1143262"/>
            <a:ext cx="209550" cy="156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23" y="6096000"/>
            <a:ext cx="120033" cy="156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79" y="6103352"/>
            <a:ext cx="209550" cy="1567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505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45144"/>
              </p:ext>
            </p:extLst>
          </p:nvPr>
        </p:nvGraphicFramePr>
        <p:xfrm>
          <a:off x="228600" y="75161"/>
          <a:ext cx="8632968" cy="6234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332823"/>
                <a:gridCol w="116840"/>
                <a:gridCol w="1324364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Melodic</a:t>
                      </a:r>
                      <a:r>
                        <a:rPr lang="en-US" sz="900" baseline="0" dirty="0" smtClean="0"/>
                        <a:t> Ostinato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rhythms with </a:t>
                      </a:r>
                      <a:r>
                        <a:rPr lang="en-US" sz="900" dirty="0" err="1" smtClean="0"/>
                        <a:t>Tika-Tika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Echo </a:t>
                      </a:r>
                      <a:r>
                        <a:rPr lang="en-US" sz="900" dirty="0" err="1" smtClean="0"/>
                        <a:t>mrd</a:t>
                      </a:r>
                      <a:r>
                        <a:rPr lang="en-US" sz="900" dirty="0" smtClean="0"/>
                        <a:t> on Orff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Play Melodic Ostinato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Identify Re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Hunt the Cows; Share the Music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I have, Who has?; sixteenth notes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Georges Bizet; </a:t>
                      </a:r>
                      <a:r>
                        <a:rPr lang="en-US" sz="900" baseline="0" dirty="0" err="1" smtClean="0"/>
                        <a:t>L’Arlesienne</a:t>
                      </a:r>
                      <a:r>
                        <a:rPr lang="en-US" sz="900" baseline="0" dirty="0" smtClean="0"/>
                        <a:t> Suite, No. 1, IV. Carillon (Re)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Review activities from the whole year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Melodic ostinato to Farmer’s Dairy Key d-s-d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Echo play on barred</a:t>
                      </a:r>
                      <a:r>
                        <a:rPr lang="en-US" sz="900" baseline="0" dirty="0" smtClean="0"/>
                        <a:t> instruments; m-r-d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Play melodic ostinato d-s-d p183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Louis </a:t>
                      </a:r>
                      <a:r>
                        <a:rPr lang="en-US" sz="900" dirty="0" err="1" smtClean="0"/>
                        <a:t>Spohr</a:t>
                      </a:r>
                      <a:r>
                        <a:rPr lang="en-US" sz="900" dirty="0" smtClean="0"/>
                        <a:t>; </a:t>
                      </a:r>
                      <a:r>
                        <a:rPr lang="en-US" sz="900" dirty="0" err="1" smtClean="0"/>
                        <a:t>Wiegenlied</a:t>
                      </a:r>
                      <a:r>
                        <a:rPr lang="en-US" sz="900" dirty="0" smtClean="0"/>
                        <a:t> (in </a:t>
                      </a:r>
                      <a:r>
                        <a:rPr lang="en-US" sz="900" dirty="0" err="1" smtClean="0"/>
                        <a:t>dre</a:t>
                      </a:r>
                      <a:r>
                        <a:rPr lang="en-US" sz="900" dirty="0" smtClean="0"/>
                        <a:t> Tonen), Re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Last week of school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538C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May</a:t>
            </a:r>
            <a:endParaRPr lang="en-US" b="1" dirty="0">
              <a:ln w="11430"/>
              <a:solidFill>
                <a:srgbClr val="FF538C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953000" cy="365125"/>
          </a:xfrm>
        </p:spPr>
        <p:txBody>
          <a:bodyPr/>
          <a:lstStyle/>
          <a:p>
            <a:r>
              <a:rPr lang="en-US" smtClean="0"/>
              <a:t>created by Tami Mangusso www.ariosostudio.com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96944"/>
              </p:ext>
            </p:extLst>
          </p:nvPr>
        </p:nvGraphicFramePr>
        <p:xfrm>
          <a:off x="193623" y="304800"/>
          <a:ext cx="8767322" cy="6421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16840"/>
                <a:gridCol w="1199218"/>
                <a:gridCol w="1462535"/>
                <a:gridCol w="1431733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028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Bar lines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Repeat signs</a:t>
                      </a: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to steady beat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Body Signs= S-M-L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one line staff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Step and skip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Match</a:t>
                      </a:r>
                      <a:r>
                        <a:rPr lang="en-US" sz="900" baseline="0" dirty="0" smtClean="0"/>
                        <a:t> Pitch; Sol-</a:t>
                      </a:r>
                      <a:r>
                        <a:rPr lang="en-US" sz="900" baseline="0" dirty="0" err="1" smtClean="0"/>
                        <a:t>Mi</a:t>
                      </a:r>
                      <a:endParaRPr lang="en-US" sz="900" baseline="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Melodic contour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So-La-Sol-</a:t>
                      </a:r>
                      <a:r>
                        <a:rPr lang="en-US" sz="900" baseline="0" dirty="0" err="1" smtClean="0"/>
                        <a:t>Mi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Sol-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on staff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Notate S-M on 1 line staff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Notate Ta, Ti-Ti with craft sticks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422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Rain, Rain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Bounce High, Bounce Low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We Are Dancing in the Forest; game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Who’s that Tapping?; name</a:t>
                      </a:r>
                      <a:r>
                        <a:rPr lang="en-US" sz="900" baseline="0" dirty="0" smtClean="0"/>
                        <a:t> with beat activity</a:t>
                      </a:r>
                      <a:endParaRPr lang="en-US" sz="900" dirty="0" smtClean="0"/>
                    </a:p>
                    <a:p>
                      <a:pPr marL="0" indent="0">
                        <a:buFont typeface="Musicelements" pitchFamily="2" charset="0"/>
                        <a:buNone/>
                      </a:pP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Who’s that Tapping?; play a steady beat one person plays on “Tapping on my Window” and another students plays on “knocking at my door”, sing song, then answer with students names  (playing the instruments)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Bounce High;</a:t>
                      </a:r>
                      <a:r>
                        <a:rPr lang="en-US" sz="900" baseline="0" dirty="0" smtClean="0">
                          <a:latin typeface="+mn-lt"/>
                        </a:rPr>
                        <a:t> use PowerPoint, read text, beat, picture icon rhythm, stick/real notation, melodic contour, Body signs: mi= shoulders, so= head, la= hands in air</a:t>
                      </a:r>
                      <a:endParaRPr lang="en-US" sz="900" dirty="0" smtClean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>
                          <a:latin typeface="+mn-lt"/>
                        </a:rPr>
                        <a:t>Read flashcards with So and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Mi</a:t>
                      </a:r>
                      <a:endParaRPr lang="en-US" sz="900" baseline="0" dirty="0" smtClean="0">
                        <a:latin typeface="+mn-lt"/>
                      </a:endParaRP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</a:t>
                      </a:r>
                      <a:r>
                        <a:rPr lang="en-US" sz="900" baseline="0" dirty="0" smtClean="0"/>
                        <a:t> Ta and </a:t>
                      </a:r>
                      <a:r>
                        <a:rPr lang="en-US" sz="900" baseline="0" dirty="0" err="1" smtClean="0"/>
                        <a:t>TiTi</a:t>
                      </a:r>
                      <a:r>
                        <a:rPr lang="en-US" sz="900" baseline="0" dirty="0" smtClean="0"/>
                        <a:t> on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3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Rain, Rain on a one line staff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Rain, Rain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Fiddle Dee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Bounce High, Bounce Low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We Are Dancing in the Forest;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Fiddle Diddle Dee; Teacher chants one phrase, students echo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Bounce High;</a:t>
                      </a:r>
                      <a:r>
                        <a:rPr lang="en-US" sz="900" baseline="0" dirty="0" smtClean="0">
                          <a:latin typeface="+mn-lt"/>
                        </a:rPr>
                        <a:t> review melodic contour, read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, read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 on staff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800" dirty="0" smtClean="0">
                          <a:latin typeface="+mn-lt"/>
                        </a:rPr>
                        <a:t>Who’s that…; solo singing, student playing sings their</a:t>
                      </a:r>
                      <a:r>
                        <a:rPr lang="en-US" sz="800" baseline="0" dirty="0" smtClean="0">
                          <a:latin typeface="+mn-lt"/>
                        </a:rPr>
                        <a:t> own </a:t>
                      </a:r>
                      <a:r>
                        <a:rPr lang="en-US" sz="800" dirty="0" smtClean="0">
                          <a:latin typeface="+mn-lt"/>
                        </a:rPr>
                        <a:t>name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>
                          <a:latin typeface="+mn-lt"/>
                        </a:rPr>
                        <a:t>Read flashcards with So and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Mi</a:t>
                      </a:r>
                      <a:endParaRPr lang="en-US" sz="900" baseline="0" dirty="0" smtClean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>
                          <a:latin typeface="+mn-lt"/>
                        </a:rPr>
                        <a:t>Read Ta and Ti-Ti on flashcards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baseline="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Bounce</a:t>
                      </a:r>
                      <a:r>
                        <a:rPr lang="en-US" sz="900" baseline="0" dirty="0" smtClean="0"/>
                        <a:t> High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-So= one line staff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err="1" smtClean="0"/>
                        <a:t>Ricos</a:t>
                      </a:r>
                      <a:r>
                        <a:rPr lang="en-US" sz="900" baseline="0" dirty="0" smtClean="0"/>
                        <a:t> Pizza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Bar</a:t>
                      </a:r>
                      <a:r>
                        <a:rPr lang="en-US" sz="900" baseline="0" dirty="0" smtClean="0"/>
                        <a:t> lines and repeat signs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Review</a:t>
                      </a:r>
                      <a:r>
                        <a:rPr lang="en-US" sz="900" baseline="0" dirty="0" smtClean="0">
                          <a:latin typeface="+mn-lt"/>
                        </a:rPr>
                        <a:t> La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>
                          <a:latin typeface="+mn-lt"/>
                        </a:rPr>
                        <a:t>Big Floor staff; teach lines and space , step and skip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>
                          <a:latin typeface="+mn-lt"/>
                        </a:rPr>
                        <a:t>Bounce High; bounce balls (</a:t>
                      </a:r>
                      <a:r>
                        <a:rPr lang="en-US" sz="900" baseline="0" dirty="0" err="1" smtClean="0">
                          <a:latin typeface="+mn-lt"/>
                        </a:rPr>
                        <a:t>Mi</a:t>
                      </a:r>
                      <a:r>
                        <a:rPr lang="en-US" sz="900" baseline="0" dirty="0" smtClean="0">
                          <a:latin typeface="+mn-lt"/>
                        </a:rPr>
                        <a:t>=bounce, So= hold in front, La= over head)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>
                          <a:latin typeface="+mn-lt"/>
                        </a:rPr>
                        <a:t>Rico’s Pizza; solo sing on So-</a:t>
                      </a:r>
                      <a:r>
                        <a:rPr lang="en-US" sz="900" baseline="0" dirty="0" err="1" smtClean="0">
                          <a:latin typeface="+mn-lt"/>
                        </a:rPr>
                        <a:t>Mi</a:t>
                      </a:r>
                      <a:endParaRPr lang="en-US" sz="900" baseline="0" dirty="0" smtClean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0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rhythm s  you hear with craft sticks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Bounce High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Rico’s Pizza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>
                          <a:latin typeface="+mn-lt"/>
                        </a:rPr>
                        <a:t>Bouncy balls; notate with balls Bounce high, and We are Dancing…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>
                          <a:latin typeface="+mn-lt"/>
                        </a:rPr>
                        <a:t>Rico’s Pizza; assess pitch matching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baseline="0" dirty="0" smtClean="0"/>
                        <a:t>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So and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on a two line staff.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2"/>
                </a:solidFill>
                <a:effectLst>
                  <a:glow rad="127000">
                    <a:schemeClr val="bg1">
                      <a:alpha val="74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neakerhead BTN" pitchFamily="34" charset="0"/>
              </a:rPr>
              <a:t>September</a:t>
            </a:r>
            <a:endParaRPr lang="en-US" b="1" cap="none" spc="0" dirty="0">
              <a:ln w="11430"/>
              <a:solidFill>
                <a:schemeClr val="accent2"/>
              </a:solidFill>
              <a:effectLst>
                <a:glow rad="127000">
                  <a:schemeClr val="bg1">
                    <a:alpha val="74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89" y="9538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42734"/>
              </p:ext>
            </p:extLst>
          </p:nvPr>
        </p:nvGraphicFramePr>
        <p:xfrm>
          <a:off x="228600" y="76201"/>
          <a:ext cx="8610602" cy="6516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427297"/>
                <a:gridCol w="1324364"/>
                <a:gridCol w="1324364"/>
              </a:tblGrid>
              <a:tr h="595758">
                <a:tc gridSpan="8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Keep a steady beat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Strong</a:t>
                      </a:r>
                      <a:r>
                        <a:rPr lang="en-US" sz="900" baseline="0" dirty="0" smtClean="0"/>
                        <a:t> and Weak beat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Remember the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pattern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Echo</a:t>
                      </a:r>
                      <a:r>
                        <a:rPr lang="en-US" sz="900" baseline="0" dirty="0" smtClean="0"/>
                        <a:t> four beat rhythms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Identify word from rhythm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Bordun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Non-Pitched Percussion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Play the rhythm of the song (words)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Create steady</a:t>
                      </a:r>
                      <a:r>
                        <a:rPr lang="en-US" sz="900" baseline="0" dirty="0" smtClean="0"/>
                        <a:t> beat movements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Steady beat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Strong and Weak Beat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Circle Dance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Create</a:t>
                      </a:r>
                      <a:r>
                        <a:rPr lang="en-US" sz="900" baseline="0" dirty="0" smtClean="0"/>
                        <a:t> steady beat movement (8 beats)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  <a:tabLst/>
                      </a:pPr>
                      <a:r>
                        <a:rPr lang="en-US" sz="900" dirty="0" err="1" smtClean="0"/>
                        <a:t>KinderPolka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Quaver Website: IWB, Tap the Beat,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No More Pie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Flying Man; Work on Orff</a:t>
                      </a:r>
                      <a:r>
                        <a:rPr lang="en-US" sz="900" baseline="0" dirty="0" smtClean="0"/>
                        <a:t> instruments part (</a:t>
                      </a:r>
                      <a:r>
                        <a:rPr lang="en-US" sz="900" baseline="0" dirty="0" err="1" smtClean="0"/>
                        <a:t>bordun</a:t>
                      </a:r>
                      <a:r>
                        <a:rPr lang="en-US" sz="900" baseline="0" dirty="0" smtClean="0"/>
                        <a:t>)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Ta, Ti-Ti; four beat rhythm echo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Quaver Website: IWB, Tap the Beat,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No More Pie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Quaver DVD; watch the rest of the Steady</a:t>
                      </a:r>
                      <a:r>
                        <a:rPr lang="en-US" sz="900" baseline="0" dirty="0" smtClean="0"/>
                        <a:t> beat episode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Fiddle Diddle Dee; students</a:t>
                      </a:r>
                      <a:r>
                        <a:rPr lang="en-US" sz="900" baseline="0" dirty="0" smtClean="0"/>
                        <a:t> copy teacher, perform body percussion pattern  for students to copy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err="1" smtClean="0"/>
                        <a:t>Solami</a:t>
                      </a:r>
                      <a:r>
                        <a:rPr lang="en-US" sz="900" dirty="0" smtClean="0"/>
                        <a:t>; game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Quaver</a:t>
                      </a:r>
                      <a:r>
                        <a:rPr lang="en-US" sz="900" baseline="0" dirty="0" smtClean="0"/>
                        <a:t> Website IWB; Strong and Weak beat</a:t>
                      </a:r>
                      <a:endParaRPr lang="en-US" sz="9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No More Pie; solo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1000" dirty="0" smtClean="0"/>
                        <a:t>Mother Goose has  Rhythmical Rhyme; Hap Palmer (non-pitched percussion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Fiddle Diddle Dee; pick</a:t>
                      </a:r>
                      <a:r>
                        <a:rPr lang="en-US" sz="900" baseline="0" dirty="0" smtClean="0"/>
                        <a:t> a student to create a body percussion pattern, class copies.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Create movements</a:t>
                      </a:r>
                      <a:r>
                        <a:rPr lang="en-US" sz="900" baseline="0" dirty="0" smtClean="0"/>
                        <a:t> to a steady beat</a:t>
                      </a: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Label music</a:t>
                      </a:r>
                      <a:r>
                        <a:rPr lang="en-US" sz="900" baseline="0" dirty="0" smtClean="0"/>
                        <a:t> you hear with strong and weak beats (</a:t>
                      </a:r>
                      <a:r>
                        <a:rPr lang="en-US" sz="900" baseline="0" dirty="0" err="1" smtClean="0"/>
                        <a:t>manipulatives</a:t>
                      </a:r>
                      <a:r>
                        <a:rPr lang="en-US" sz="900" baseline="0" dirty="0" smtClean="0"/>
                        <a:t>)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No More Pie; solo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clap rhythms from Fiddle Diddle</a:t>
                      </a:r>
                      <a:r>
                        <a:rPr lang="en-US" sz="900" baseline="0" dirty="0" smtClean="0"/>
                        <a:t> Dee; students guess what the words are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Mother Goose has  Rhythmical Rhyme; Hap Palmer (non-pitched percussion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9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2"/>
                </a:solidFill>
                <a:effectLst>
                  <a:glow rad="127000">
                    <a:schemeClr val="bg1">
                      <a:alpha val="74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neakerhead BTN" pitchFamily="34" charset="0"/>
              </a:rPr>
              <a:t>September</a:t>
            </a:r>
            <a:endParaRPr lang="en-US" b="1" cap="none" spc="0" dirty="0">
              <a:ln w="11430"/>
              <a:solidFill>
                <a:schemeClr val="accent2"/>
              </a:solidFill>
              <a:effectLst>
                <a:glow rad="127000">
                  <a:schemeClr val="bg1">
                    <a:alpha val="74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6490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76500" y="6492875"/>
            <a:ext cx="3886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17018"/>
              </p:ext>
            </p:extLst>
          </p:nvPr>
        </p:nvGraphicFramePr>
        <p:xfrm>
          <a:off x="193623" y="304800"/>
          <a:ext cx="8774709" cy="623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462535"/>
                <a:gridCol w="116840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No Sound=</a:t>
                      </a:r>
                      <a:r>
                        <a:rPr lang="en-US" sz="900" baseline="0" dirty="0" smtClean="0"/>
                        <a:t> Rest</a:t>
                      </a: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4 beat rhythms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Bar lines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Repeat sign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Rest</a:t>
                      </a: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La</a:t>
                      </a:r>
                      <a:r>
                        <a:rPr lang="en-US" sz="900" baseline="0" dirty="0" smtClean="0"/>
                        <a:t> in So-La-So-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La in So-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—La-So-</a:t>
                      </a:r>
                      <a:r>
                        <a:rPr lang="en-US" sz="900" baseline="0" dirty="0" err="1" smtClean="0"/>
                        <a:t>Mi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 rhythm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Solfa</a:t>
                      </a:r>
                      <a:r>
                        <a:rPr lang="en-US" sz="900" dirty="0" smtClean="0"/>
                        <a:t> on staff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Dynamics;</a:t>
                      </a:r>
                      <a:r>
                        <a:rPr lang="en-US" sz="900" baseline="0" dirty="0" smtClean="0"/>
                        <a:t> Forte Piano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So-La-So-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;</a:t>
                      </a:r>
                      <a:r>
                        <a:rPr lang="en-US" sz="900" baseline="0" dirty="0" smtClean="0"/>
                        <a:t> group, individual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Ta and Ti-Ti; group, individual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Strong &amp; Weak Beat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Bobby </a:t>
                      </a:r>
                      <a:r>
                        <a:rPr lang="en-US" sz="900" dirty="0" err="1" smtClean="0"/>
                        <a:t>Shaftoe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1000" dirty="0" smtClean="0"/>
                        <a:t>Read 4</a:t>
                      </a:r>
                      <a:r>
                        <a:rPr lang="en-US" sz="1000" baseline="0" dirty="0" smtClean="0"/>
                        <a:t> beat rhythms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1000" baseline="0" dirty="0" smtClean="0"/>
                        <a:t>Insert missing bar lines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1000" baseline="0" dirty="0" smtClean="0"/>
                        <a:t>Read rhythms with repeat sign</a:t>
                      </a:r>
                      <a:endParaRPr lang="en-US" sz="1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Bobby </a:t>
                      </a:r>
                      <a:r>
                        <a:rPr lang="en-US" sz="900" dirty="0" err="1" smtClean="0">
                          <a:latin typeface="+mn-lt"/>
                        </a:rPr>
                        <a:t>Shaftoe</a:t>
                      </a:r>
                      <a:r>
                        <a:rPr lang="en-US" sz="900" baseline="0" dirty="0" smtClean="0">
                          <a:latin typeface="+mn-lt"/>
                        </a:rPr>
                        <a:t> PowerPoint; read text, text with beat, stick/real notation, body signs for melodic contour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So-La-Sol-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 on flashcards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Ta, Ti-Ti on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8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Lucy Locket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So 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La So 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; MusicK8 14/3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Naughty Kitty Cat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Use PowerPoint; identify</a:t>
                      </a:r>
                      <a:r>
                        <a:rPr lang="en-US" sz="900" baseline="0" dirty="0" smtClean="0"/>
                        <a:t> the beat with no sound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Ta, Ti-Ti, Rest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Lucy Locket PowerPoint; read text, text w/beat,</a:t>
                      </a:r>
                      <a:r>
                        <a:rPr lang="en-US" sz="900" baseline="0" dirty="0" smtClean="0"/>
                        <a:t> stick/real notation, body signs for melodic contour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Bobby </a:t>
                      </a:r>
                      <a:r>
                        <a:rPr lang="en-US" sz="900" dirty="0" err="1" smtClean="0">
                          <a:latin typeface="+mn-lt"/>
                        </a:rPr>
                        <a:t>Shaftoe</a:t>
                      </a:r>
                      <a:r>
                        <a:rPr lang="en-US" sz="900" dirty="0" smtClean="0">
                          <a:latin typeface="+mn-lt"/>
                        </a:rPr>
                        <a:t>; review melodic contour,</a:t>
                      </a:r>
                      <a:r>
                        <a:rPr lang="en-US" sz="900" baseline="0" dirty="0" smtClean="0">
                          <a:latin typeface="+mn-lt"/>
                        </a:rPr>
                        <a:t>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 with rhythm,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r>
                        <a:rPr lang="en-US" sz="900" baseline="0" dirty="0" smtClean="0">
                          <a:latin typeface="+mn-lt"/>
                        </a:rPr>
                        <a:t> on staff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John Jacob Jingle </a:t>
                      </a:r>
                      <a:r>
                        <a:rPr lang="en-US" sz="900" dirty="0" err="1" smtClean="0"/>
                        <a:t>Heimerschmidt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Forte</a:t>
                      </a:r>
                      <a:r>
                        <a:rPr lang="en-US" sz="900" baseline="0" dirty="0" smtClean="0"/>
                        <a:t> Piano; Mk8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Lucy Locket; game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Pumpkin,</a:t>
                      </a:r>
                      <a:r>
                        <a:rPr lang="en-US" sz="900" baseline="0" dirty="0" smtClean="0"/>
                        <a:t> pumpkin; Making Music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Lucy Locket; review melodic contour,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w/rhythm,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on staff</a:t>
                      </a:r>
                      <a:endParaRPr lang="en-US" sz="9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Dynamics; Forte/Piano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Pass stuff</a:t>
                      </a:r>
                      <a:r>
                        <a:rPr lang="en-US" sz="900" baseline="0" dirty="0" smtClean="0"/>
                        <a:t>ed pumpkin  around the circle, last student reads a rhythm</a:t>
                      </a: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John Jacob Jingle </a:t>
                      </a:r>
                      <a:r>
                        <a:rPr lang="en-US" sz="900" dirty="0" err="1" smtClean="0"/>
                        <a:t>Heimerschmidt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Forte</a:t>
                      </a:r>
                      <a:r>
                        <a:rPr lang="en-US" sz="900" baseline="0" dirty="0" smtClean="0"/>
                        <a:t> Piano; Mk8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Lucy Locket; game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Pumpkin,</a:t>
                      </a:r>
                      <a:r>
                        <a:rPr lang="en-US" sz="900" baseline="0" dirty="0" smtClean="0"/>
                        <a:t> pumpkin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Pass stuff</a:t>
                      </a:r>
                      <a:r>
                        <a:rPr lang="en-US" sz="900" baseline="0" dirty="0" smtClean="0"/>
                        <a:t>ed pumpkin  around the circle, last student reads a So-La-Sol 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pattern</a:t>
                      </a:r>
                      <a:endParaRPr lang="en-US" sz="9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October</a:t>
            </a:r>
            <a:endParaRPr lang="en-US" b="1" dirty="0">
              <a:ln w="11430"/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9538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47645"/>
              </p:ext>
            </p:extLst>
          </p:nvPr>
        </p:nvGraphicFramePr>
        <p:xfrm>
          <a:off x="228600" y="149962"/>
          <a:ext cx="8610602" cy="644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427297"/>
                <a:gridCol w="1324364"/>
                <a:gridCol w="1324364"/>
              </a:tblGrid>
              <a:tr h="595758">
                <a:tc gridSpan="8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Labeling Strong and</a:t>
                      </a:r>
                      <a:r>
                        <a:rPr lang="en-US" sz="900" baseline="0" dirty="0" smtClean="0"/>
                        <a:t> Weak beats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Remembering the Poison rhythm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Solo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Echo 4 beat rhythms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Recalling missing rhythm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Decode</a:t>
                      </a:r>
                      <a:r>
                        <a:rPr lang="en-US" sz="900" baseline="0" dirty="0" smtClean="0"/>
                        <a:t>  rhythm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Decode </a:t>
                      </a:r>
                      <a:r>
                        <a:rPr lang="en-US" sz="900" baseline="0" dirty="0" err="1" smtClean="0"/>
                        <a:t>Solfa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Non-Pitched Percussion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Play</a:t>
                      </a:r>
                      <a:r>
                        <a:rPr lang="en-US" sz="900" baseline="0" dirty="0" smtClean="0"/>
                        <a:t> on Cue from music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Dynamics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Circle Dance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Highway No. 1; Shenanigans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Poor</a:t>
                      </a:r>
                      <a:r>
                        <a:rPr lang="en-US" sz="900" baseline="0" dirty="0" smtClean="0"/>
                        <a:t> Little Bug; MusicPlay2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  <a:tabLst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Label music</a:t>
                      </a:r>
                      <a:r>
                        <a:rPr lang="en-US" sz="900" baseline="0" dirty="0" smtClean="0"/>
                        <a:t> you hear with strong and weak beats (</a:t>
                      </a:r>
                      <a:r>
                        <a:rPr lang="en-US" sz="900" baseline="0" dirty="0" err="1" smtClean="0"/>
                        <a:t>manipulatives</a:t>
                      </a:r>
                      <a:r>
                        <a:rPr lang="en-US" sz="900" baseline="0" dirty="0" smtClean="0"/>
                        <a:t>)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Charlie Over the Ocean; teacher sings, students echo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Old </a:t>
                      </a:r>
                      <a:r>
                        <a:rPr lang="en-US" sz="900" dirty="0" err="1" smtClean="0"/>
                        <a:t>McDondald</a:t>
                      </a:r>
                      <a:r>
                        <a:rPr lang="en-US" sz="900" dirty="0" smtClean="0"/>
                        <a:t> had</a:t>
                      </a:r>
                      <a:r>
                        <a:rPr lang="en-US" sz="900" baseline="0" dirty="0" smtClean="0"/>
                        <a:t> a Band; non-pitched percussion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In the Hall of the Mountain King; Move It! 2 DVD (slow to fast)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Four beat rhythm</a:t>
                      </a:r>
                      <a:r>
                        <a:rPr lang="en-US" sz="900" baseline="0" dirty="0" smtClean="0"/>
                        <a:t> echo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Label music</a:t>
                      </a:r>
                      <a:r>
                        <a:rPr lang="en-US" sz="900" baseline="0" dirty="0" smtClean="0"/>
                        <a:t> you hear with strong and weak beats, worksheet, assessment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Old </a:t>
                      </a:r>
                      <a:r>
                        <a:rPr lang="en-US" sz="900" dirty="0" err="1" smtClean="0"/>
                        <a:t>McDondald</a:t>
                      </a:r>
                      <a:r>
                        <a:rPr lang="en-US" sz="900" dirty="0" smtClean="0"/>
                        <a:t> had</a:t>
                      </a:r>
                      <a:r>
                        <a:rPr lang="en-US" sz="900" baseline="0" dirty="0" smtClean="0"/>
                        <a:t> a Band; non-pitched percussion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Erasing game; use </a:t>
                      </a:r>
                      <a:r>
                        <a:rPr lang="en-US" sz="900" baseline="0" dirty="0" smtClean="0"/>
                        <a:t> songs they know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Poison</a:t>
                      </a:r>
                      <a:r>
                        <a:rPr lang="en-US" sz="900" baseline="0" dirty="0" smtClean="0"/>
                        <a:t> Rhythm with Ta and Ti-Ti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In Two groups, step the beat and clap the rhythm while singing a known song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Charlie Over…; solo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Identify</a:t>
                      </a:r>
                      <a:r>
                        <a:rPr lang="en-US" sz="900" baseline="0" dirty="0" smtClean="0"/>
                        <a:t> known songs from teacher rhythm clapping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Watch</a:t>
                      </a:r>
                      <a:r>
                        <a:rPr lang="en-US" sz="900" baseline="0" dirty="0" smtClean="0"/>
                        <a:t> Quaver DVD on dynamics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Charlie Over..; solo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Identify songs from;</a:t>
                      </a:r>
                      <a:r>
                        <a:rPr lang="en-US" sz="900" baseline="0" dirty="0" smtClean="0"/>
                        <a:t> stick notation, staff notation, hand signs from teacher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97987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October</a:t>
            </a:r>
            <a:endParaRPr lang="en-US" b="1" dirty="0">
              <a:ln w="11430"/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7252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05050" y="6553200"/>
            <a:ext cx="42672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45054"/>
              </p:ext>
            </p:extLst>
          </p:nvPr>
        </p:nvGraphicFramePr>
        <p:xfrm>
          <a:off x="193623" y="304800"/>
          <a:ext cx="8774709" cy="615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462535"/>
                <a:gridCol w="116840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No Sound= Rest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Half note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Ta Ti-Ti, Rest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rest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to steady beat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 stick/real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-La-So-</a:t>
                      </a:r>
                      <a:r>
                        <a:rPr lang="en-US" sz="900" dirty="0" err="1" smtClean="0"/>
                        <a:t>Mi</a:t>
                      </a:r>
                      <a:endParaRPr lang="en-US" sz="90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-La-So-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baseline="0" dirty="0" smtClean="0"/>
                        <a:t> on staff in different places</a:t>
                      </a:r>
                      <a:endParaRPr lang="en-US" sz="90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S-M-L-S-M</a:t>
                      </a:r>
                      <a:r>
                        <a:rPr lang="en-US" sz="900" baseline="0" dirty="0" smtClean="0"/>
                        <a:t>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Notate </a:t>
                      </a:r>
                      <a:r>
                        <a:rPr lang="en-US" sz="900" baseline="0" smtClean="0"/>
                        <a:t>rhythms with rests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Naughty</a:t>
                      </a:r>
                      <a:r>
                        <a:rPr lang="en-US" sz="900" baseline="0" dirty="0" smtClean="0"/>
                        <a:t> Kitty Cat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Falling Leaves; MusicPlay2 (round)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Use PowerPoint; identify</a:t>
                      </a:r>
                      <a:r>
                        <a:rPr lang="en-US" sz="900" baseline="0" dirty="0" smtClean="0"/>
                        <a:t> the beat with no sound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Ta, Ti-Ti, Rest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Naughty</a:t>
                      </a:r>
                      <a:r>
                        <a:rPr lang="en-US" sz="900" baseline="0" dirty="0" smtClean="0">
                          <a:latin typeface="+mn-lt"/>
                        </a:rPr>
                        <a:t> Kitty Cat PowerPoint; text w/beat, words with rhythm icons, stick and real notation, melodic contour, </a:t>
                      </a:r>
                      <a:r>
                        <a:rPr lang="en-US" sz="900" baseline="0" dirty="0" err="1" smtClean="0">
                          <a:latin typeface="+mn-lt"/>
                        </a:rPr>
                        <a:t>solfa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La in a 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-La-So-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 pattern; on staff in many different places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La in a 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-La-So-</a:t>
                      </a:r>
                      <a:r>
                        <a:rPr lang="en-US" sz="900" dirty="0" err="1" smtClean="0"/>
                        <a:t>Mi</a:t>
                      </a:r>
                      <a:r>
                        <a:rPr lang="en-US" sz="900" dirty="0" smtClean="0"/>
                        <a:t> pattern; read</a:t>
                      </a:r>
                      <a:r>
                        <a:rPr lang="en-US" sz="900" baseline="0" dirty="0" smtClean="0"/>
                        <a:t> melodic flashcards containing the mi-la interval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Wee Willie </a:t>
                      </a:r>
                      <a:r>
                        <a:rPr lang="en-US" sz="900" baseline="0" dirty="0" err="1" smtClean="0"/>
                        <a:t>Winkie</a:t>
                      </a:r>
                      <a:endParaRPr lang="en-US" sz="900" baseline="0" dirty="0" smtClean="0"/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Natty Kitty Cat;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Draw a Bucket of Water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Draw a Bucket…; use scarves with partners.  Each group of partners will need 2 scarves.  Make pulling motion (half note)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Identify that no sound is a rest</a:t>
                      </a: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Wee Willie </a:t>
                      </a:r>
                      <a:r>
                        <a:rPr lang="en-US" sz="900" dirty="0" err="1" smtClean="0"/>
                        <a:t>Winkie</a:t>
                      </a:r>
                      <a:r>
                        <a:rPr lang="en-US" sz="900" baseline="0" dirty="0" smtClean="0"/>
                        <a:t> PowerPoint; text w/beat, words with rhythm icons, stick/real notation, melodic contour, </a:t>
                      </a:r>
                      <a:r>
                        <a:rPr lang="en-US" sz="900" baseline="0" dirty="0" err="1" smtClean="0"/>
                        <a:t>solfa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</a:t>
                      </a:r>
                      <a:r>
                        <a:rPr lang="en-US" sz="900" baseline="0" dirty="0" smtClean="0"/>
                        <a:t> Ta, Ti-Ti, and rest on flashcards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S-L-S-M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Wee Willie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Winkie</a:t>
                      </a:r>
                      <a:r>
                        <a:rPr lang="en-US" sz="900" baseline="0" dirty="0" smtClean="0"/>
                        <a:t>; game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Draw a bucket of Water; in groups of 4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and clap  rhythm of Draw a Bucket of Water (half note)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Notate rhythms with rest with craft sticks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Thanksgiving</a:t>
                      </a:r>
                      <a:r>
                        <a:rPr lang="en-US" sz="900" baseline="0" dirty="0" smtClean="0"/>
                        <a:t> Break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99330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November</a:t>
            </a:r>
            <a:endParaRPr lang="en-US" b="1" dirty="0">
              <a:ln w="11430"/>
              <a:solidFill>
                <a:srgbClr val="99330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9538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481989"/>
            <a:ext cx="39624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73040"/>
              </p:ext>
            </p:extLst>
          </p:nvPr>
        </p:nvGraphicFramePr>
        <p:xfrm>
          <a:off x="228600" y="101852"/>
          <a:ext cx="8610602" cy="6527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83"/>
                <a:gridCol w="433642"/>
                <a:gridCol w="845055"/>
                <a:gridCol w="1347103"/>
                <a:gridCol w="1451694"/>
                <a:gridCol w="1427297"/>
                <a:gridCol w="134126"/>
                <a:gridCol w="1190238"/>
                <a:gridCol w="1324364"/>
              </a:tblGrid>
              <a:tr h="595758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6731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Echo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err="1" smtClean="0"/>
                        <a:t>Bordun</a:t>
                      </a:r>
                      <a:endParaRPr lang="en-US" sz="900" dirty="0" smtClean="0"/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Ostinato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Round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Decode hand signs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the rhythm played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Identify the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solfa</a:t>
                      </a:r>
                      <a:r>
                        <a:rPr lang="en-US" sz="900" baseline="0" dirty="0" smtClean="0"/>
                        <a:t> melody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Read rhythm individual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Play to steady beat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Creative</a:t>
                      </a:r>
                      <a:r>
                        <a:rPr lang="en-US" sz="900" baseline="0" dirty="0" smtClean="0"/>
                        <a:t> movement with prop (scarf)</a:t>
                      </a:r>
                      <a:endParaRPr lang="en-US" sz="900" dirty="0" smtClean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baseline="0" dirty="0" smtClean="0"/>
                        <a:t>ABC: Apples, Bananas, Cherries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Copy Movement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Circle Dance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Personal Space</a:t>
                      </a:r>
                      <a:endParaRPr lang="en-US" sz="900" dirty="0"/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09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13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Just for Fun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Work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Inner Hearing/Memory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Instruments/</a:t>
                      </a:r>
                    </a:p>
                    <a:p>
                      <a:pPr algn="ctr"/>
                      <a:r>
                        <a:rPr lang="en-US" sz="10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Improvisation</a:t>
                      </a:r>
                      <a:endParaRPr lang="en-US" sz="10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Listening/Form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7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The wind blew East: Making Music, use scarves.  Invite students to move the scarves in the direction of</a:t>
                      </a:r>
                      <a:r>
                        <a:rPr lang="en-US" sz="900" baseline="0" dirty="0" smtClean="0"/>
                        <a:t> the wind</a:t>
                      </a: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err="1" smtClean="0"/>
                        <a:t>Tongo</a:t>
                      </a:r>
                      <a:endParaRPr lang="en-US" sz="900" baseline="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Falling Leaves; learn about canon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Identify song fragments from hand signs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baseline="0" dirty="0" smtClean="0"/>
                        <a:t>Rhythm Bingo; Teams on the board</a:t>
                      </a: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Shake</a:t>
                      </a:r>
                      <a:r>
                        <a:rPr lang="en-US" sz="900" baseline="0" dirty="0" smtClean="0"/>
                        <a:t> them ‘Simmons Down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Lt. </a:t>
                      </a:r>
                      <a:r>
                        <a:rPr lang="en-US" sz="900" dirty="0" err="1" smtClean="0"/>
                        <a:t>Kije</a:t>
                      </a:r>
                      <a:r>
                        <a:rPr lang="en-US" sz="900" dirty="0" smtClean="0"/>
                        <a:t> Suite, Op. 60; Move It!</a:t>
                      </a:r>
                      <a:r>
                        <a:rPr lang="en-US" sz="900" baseline="0" dirty="0" smtClean="0"/>
                        <a:t> DVD</a:t>
                      </a:r>
                      <a:endParaRPr lang="en-US" sz="900" dirty="0" smtClean="0"/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Four</a:t>
                      </a:r>
                      <a:r>
                        <a:rPr lang="en-US" sz="900" baseline="0" dirty="0" smtClean="0"/>
                        <a:t> beat melodic echo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Move scarf to the</a:t>
                      </a:r>
                      <a:r>
                        <a:rPr lang="en-US" sz="900" baseline="0" dirty="0" smtClean="0"/>
                        <a:t> song The Wind Blew East.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Lt. </a:t>
                      </a:r>
                      <a:r>
                        <a:rPr lang="en-US" sz="900" dirty="0" err="1" smtClean="0"/>
                        <a:t>Kije</a:t>
                      </a:r>
                      <a:r>
                        <a:rPr lang="en-US" sz="900" dirty="0" smtClean="0"/>
                        <a:t> Suite, Op. 60; label</a:t>
                      </a:r>
                      <a:r>
                        <a:rPr lang="en-US" sz="900" baseline="0" dirty="0" smtClean="0"/>
                        <a:t> form with fruit</a:t>
                      </a: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7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Ostinato part to Wee</a:t>
                      </a:r>
                      <a:r>
                        <a:rPr lang="en-US" sz="900" baseline="0" dirty="0" smtClean="0"/>
                        <a:t> Willie </a:t>
                      </a:r>
                      <a:r>
                        <a:rPr lang="en-US" sz="900" baseline="0" dirty="0" err="1" smtClean="0"/>
                        <a:t>Winkie</a:t>
                      </a:r>
                      <a:endParaRPr lang="en-US" sz="900" baseline="0" dirty="0" smtClean="0"/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1600" dirty="0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endParaRPr lang="en-US" sz="1600" baseline="0" dirty="0" smtClean="0">
                        <a:latin typeface="MusiSync" pitchFamily="2" charset="0"/>
                      </a:endParaRP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>
                          <a:latin typeface="+mn-lt"/>
                        </a:rPr>
                        <a:t>Will you be my friend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err="1" smtClean="0"/>
                        <a:t>Tongo</a:t>
                      </a: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Melodic</a:t>
                      </a:r>
                      <a:r>
                        <a:rPr lang="en-US" sz="900" baseline="0" dirty="0" smtClean="0"/>
                        <a:t> dictation; identify So-</a:t>
                      </a:r>
                      <a:r>
                        <a:rPr lang="en-US" sz="900" baseline="0" dirty="0" err="1" smtClean="0"/>
                        <a:t>Mi</a:t>
                      </a:r>
                      <a:r>
                        <a:rPr lang="en-US" sz="900" baseline="0" dirty="0" smtClean="0"/>
                        <a:t> La pattern on board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Wee</a:t>
                      </a:r>
                      <a:r>
                        <a:rPr lang="en-US" sz="900" baseline="0" dirty="0" smtClean="0"/>
                        <a:t> Willie </a:t>
                      </a:r>
                      <a:r>
                        <a:rPr lang="en-US" sz="900" baseline="0" dirty="0" err="1" smtClean="0"/>
                        <a:t>Winkie</a:t>
                      </a:r>
                      <a:endParaRPr lang="en-US" sz="900" baseline="0" dirty="0" smtClean="0"/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1600" dirty="0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endParaRPr lang="en-US" sz="1600" baseline="0" dirty="0" smtClean="0">
                        <a:latin typeface="MusiSync" pitchFamily="2" charset="0"/>
                      </a:endParaRP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>
                          <a:latin typeface="+mn-lt"/>
                        </a:rPr>
                        <a:t>Will you be my friend</a:t>
                      </a: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>
                          <a:latin typeface="+mn-lt"/>
                        </a:rPr>
                        <a:t>Play on Orff instruments C &amp; 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Lt. </a:t>
                      </a:r>
                      <a:r>
                        <a:rPr lang="en-US" sz="900" dirty="0" err="1" smtClean="0"/>
                        <a:t>Kije</a:t>
                      </a:r>
                      <a:r>
                        <a:rPr lang="en-US" sz="900" dirty="0" smtClean="0"/>
                        <a:t> Suite,</a:t>
                      </a:r>
                      <a:r>
                        <a:rPr lang="en-US" sz="900" baseline="0" dirty="0" smtClean="0"/>
                        <a:t> Op. 60; No video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Eight beat rhythm echo</a:t>
                      </a: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Ostinato part to Wee</a:t>
                      </a:r>
                      <a:r>
                        <a:rPr lang="en-US" sz="900" baseline="0" dirty="0" smtClean="0"/>
                        <a:t> Willie </a:t>
                      </a:r>
                      <a:r>
                        <a:rPr lang="en-US" sz="900" baseline="0" dirty="0" err="1" smtClean="0"/>
                        <a:t>Winkie</a:t>
                      </a:r>
                      <a:endParaRPr lang="en-US" sz="900" baseline="0" dirty="0" smtClean="0"/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1600" dirty="0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r>
                        <a:rPr lang="en-US" sz="1600" baseline="0" dirty="0" smtClean="0">
                          <a:latin typeface="MusiSync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MusiSync" pitchFamily="2" charset="0"/>
                        </a:rPr>
                        <a:t>Q</a:t>
                      </a:r>
                      <a:endParaRPr lang="en-US" sz="1600" baseline="0" dirty="0" smtClean="0">
                        <a:latin typeface="MusiSync" pitchFamily="2" charset="0"/>
                      </a:endParaRPr>
                    </a:p>
                    <a:p>
                      <a:pPr marL="0" indent="0" algn="l">
                        <a:buFont typeface="Musicelements" pitchFamily="2" charset="0"/>
                        <a:buNone/>
                      </a:pPr>
                      <a:r>
                        <a:rPr lang="en-US" sz="900" dirty="0" smtClean="0">
                          <a:latin typeface="+mn-lt"/>
                        </a:rPr>
                        <a:t>Will you be my friend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err="1" smtClean="0">
                          <a:latin typeface="+mn-lt"/>
                        </a:rPr>
                        <a:t>Tongo</a:t>
                      </a:r>
                      <a:r>
                        <a:rPr lang="en-US" sz="900" dirty="0" smtClean="0">
                          <a:latin typeface="+mn-lt"/>
                        </a:rPr>
                        <a:t>;</a:t>
                      </a:r>
                      <a:r>
                        <a:rPr lang="en-US" sz="900" baseline="0" dirty="0" smtClean="0">
                          <a:latin typeface="+mn-lt"/>
                        </a:rPr>
                        <a:t> solo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 Have; Ta, Ti-Ti,</a:t>
                      </a:r>
                      <a:r>
                        <a:rPr lang="en-US" sz="900" baseline="0" dirty="0" smtClean="0"/>
                        <a:t> and Rest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Students</a:t>
                      </a:r>
                      <a:r>
                        <a:rPr lang="en-US" sz="900" baseline="0" dirty="0" smtClean="0"/>
                        <a:t> who had a turn in game will play on instruments</a:t>
                      </a: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105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r>
                        <a:rPr lang="en-US" sz="900" dirty="0" smtClean="0"/>
                        <a:t>Lt. </a:t>
                      </a:r>
                      <a:r>
                        <a:rPr lang="en-US" sz="900" dirty="0" err="1" smtClean="0"/>
                        <a:t>Kijie</a:t>
                      </a:r>
                      <a:r>
                        <a:rPr lang="en-US" sz="900" dirty="0" smtClean="0"/>
                        <a:t> Suite,</a:t>
                      </a:r>
                      <a:r>
                        <a:rPr lang="en-US" sz="900" baseline="0" dirty="0" smtClean="0"/>
                        <a:t> Op. 60; without the teacher</a:t>
                      </a: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Thanksgiving Break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24050" y="39469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99330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November</a:t>
            </a:r>
            <a:endParaRPr lang="en-US" b="1" dirty="0">
              <a:ln w="11430"/>
              <a:solidFill>
                <a:srgbClr val="99330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74050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6" y="1279359"/>
            <a:ext cx="120033" cy="15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1279359"/>
            <a:ext cx="209550" cy="156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77" y="1256765"/>
            <a:ext cx="160501" cy="1910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5575" y="6492875"/>
            <a:ext cx="41910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15493"/>
              </p:ext>
            </p:extLst>
          </p:nvPr>
        </p:nvGraphicFramePr>
        <p:xfrm>
          <a:off x="193623" y="304800"/>
          <a:ext cx="8774709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495"/>
                <a:gridCol w="436880"/>
                <a:gridCol w="897375"/>
                <a:gridCol w="1427993"/>
                <a:gridCol w="1288052"/>
                <a:gridCol w="1462535"/>
                <a:gridCol w="116840"/>
                <a:gridCol w="1350286"/>
                <a:gridCol w="1334253"/>
              </a:tblGrid>
              <a:tr h="592535">
                <a:tc gridSpan="9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baseline="0" dirty="0" smtClean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50465">
                <a:tc gridSpan="2">
                  <a:txBody>
                    <a:bodyPr/>
                    <a:lstStyle/>
                    <a:p>
                      <a:pPr algn="ctr"/>
                      <a:endPara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Goals: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endParaRPr lang="en-US" sz="900" dirty="0" smtClean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rhythms with Ta-a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Bar</a:t>
                      </a:r>
                      <a:r>
                        <a:rPr lang="en-US" sz="900" baseline="0" dirty="0" smtClean="0"/>
                        <a:t> lines in 2/4, 3/4, 4/4</a:t>
                      </a:r>
                      <a:endParaRPr lang="en-US" sz="900" dirty="0" smtClean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Match pitch= s-l-s-m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Read rhythms with Ta-a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Bar lines</a:t>
                      </a:r>
                      <a:endParaRPr lang="en-US" sz="9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Rhythm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Melody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Practice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28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Songs/Chants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Prepare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Reading/Writing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5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</a:t>
                      </a:r>
                      <a:r>
                        <a:rPr lang="en-US" sz="1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2,</a:t>
                      </a:r>
                      <a:r>
                        <a:rPr lang="en-US" sz="900" baseline="0" dirty="0" smtClean="0"/>
                        <a:t> 4, 6, 8; </a:t>
                      </a:r>
                      <a:r>
                        <a:rPr lang="en-US" sz="900" baseline="0" dirty="0" err="1" smtClean="0"/>
                        <a:t>GamePlan</a:t>
                      </a:r>
                      <a:r>
                        <a:rPr lang="en-US" sz="900" baseline="0" dirty="0" smtClean="0"/>
                        <a:t> p14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I’m a Little Brass Key; Amy Abbott</a:t>
                      </a:r>
                    </a:p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usicelements" pitchFamily="2" charset="0"/>
                        <a:buChar char="z"/>
                        <a:tabLst/>
                        <a:defRPr/>
                      </a:pPr>
                      <a:endParaRPr lang="en-US" sz="1000" baseline="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1000" dirty="0" smtClean="0"/>
                        <a:t>Brass Key; students sings answer on s-l-s-m</a:t>
                      </a:r>
                      <a:endParaRPr lang="en-US" sz="1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Read Ta,</a:t>
                      </a:r>
                      <a:r>
                        <a:rPr lang="en-US" sz="900" baseline="0" dirty="0" smtClean="0"/>
                        <a:t> Ti-Ti, rest, and Ta-a on flashcards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Indicate bar lines in four beat meter in proper places on board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2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2, 4, 6, 8; Orff instruments</a:t>
                      </a:r>
                    </a:p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baseline="0" dirty="0" smtClean="0"/>
                        <a:t>I’m a Little Brass Key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baseline="0" dirty="0" smtClean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>
                          <a:latin typeface="+mn-lt"/>
                        </a:rPr>
                        <a:t>Brass</a:t>
                      </a:r>
                      <a:r>
                        <a:rPr lang="en-US" sz="900" baseline="0" dirty="0" smtClean="0">
                          <a:latin typeface="+mn-lt"/>
                        </a:rPr>
                        <a:t> Key; assess</a:t>
                      </a: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S-L-M</a:t>
                      </a:r>
                      <a:r>
                        <a:rPr lang="en-US" sz="900" baseline="0" dirty="0" smtClean="0"/>
                        <a:t> texting</a:t>
                      </a: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3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1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Lesson 4</a:t>
                      </a:r>
                      <a:endParaRPr lang="en-US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A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r>
                        <a:rPr lang="en-US" sz="900" dirty="0" smtClean="0"/>
                        <a:t>Winter Break</a:t>
                      </a:r>
                      <a:endParaRPr lang="en-US" sz="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marL="0" indent="0" algn="l">
                        <a:buFont typeface="Musicelements" pitchFamily="2" charset="0"/>
                        <a:buNone/>
                      </a:pPr>
                      <a:endParaRPr lang="en-US" sz="900" dirty="0" smtClean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Musicelements" pitchFamily="2" charset="0"/>
                        <a:buChar char="z"/>
                      </a:pPr>
                      <a:endParaRPr lang="en-US" sz="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28600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glow rad="127000">
                    <a:schemeClr val="bg1">
                      <a:alpha val="6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eakerhead BTN" pitchFamily="34" charset="0"/>
              </a:rPr>
              <a:t>December</a:t>
            </a:r>
            <a:endParaRPr lang="en-US" b="1" dirty="0">
              <a:ln w="11430"/>
              <a:solidFill>
                <a:srgbClr val="CC0000"/>
              </a:solidFill>
              <a:effectLst>
                <a:glow rad="127000">
                  <a:schemeClr val="bg1">
                    <a:alpha val="6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eakerhea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89" y="953869"/>
            <a:ext cx="825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7800000"/>
              </a:lightRig>
            </a:scene3d>
            <a:sp3d extrusionH="152400" contourW="6350">
              <a:bevelT w="82550" h="31750"/>
              <a:bevelB w="2540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Grade:</a:t>
            </a:r>
          </a:p>
          <a:p>
            <a:pPr algn="ctr"/>
            <a:r>
              <a:rPr lang="en-US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2nd</a:t>
            </a:r>
            <a:endParaRPr lang="en-US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r>
              <a:rPr lang="en-US" dirty="0" smtClean="0"/>
              <a:t>created by Tami </a:t>
            </a:r>
            <a:r>
              <a:rPr lang="en-US" dirty="0" err="1" smtClean="0"/>
              <a:t>Mangusso</a:t>
            </a:r>
            <a:r>
              <a:rPr lang="en-US" dirty="0" smtClean="0"/>
              <a:t> www.ariosostudio.com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7456</TotalTime>
  <Words>4304</Words>
  <Application>Microsoft Office PowerPoint</Application>
  <PresentationFormat>On-screen Show (4:3)</PresentationFormat>
  <Paragraphs>913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Tweety</dc:creator>
  <cp:lastModifiedBy>bits88</cp:lastModifiedBy>
  <cp:revision>282</cp:revision>
  <dcterms:created xsi:type="dcterms:W3CDTF">2013-05-05T22:26:59Z</dcterms:created>
  <dcterms:modified xsi:type="dcterms:W3CDTF">2013-08-19T22:23:53Z</dcterms:modified>
</cp:coreProperties>
</file>